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5"/>
  </p:notesMasterIdLst>
  <p:handoutMasterIdLst>
    <p:handoutMasterId r:id="rId56"/>
  </p:handoutMasterIdLst>
  <p:sldIdLst>
    <p:sldId id="256" r:id="rId5"/>
    <p:sldId id="550145267" r:id="rId6"/>
    <p:sldId id="273" r:id="rId7"/>
    <p:sldId id="270" r:id="rId8"/>
    <p:sldId id="550145270" r:id="rId9"/>
    <p:sldId id="550145272" r:id="rId10"/>
    <p:sldId id="550145273" r:id="rId11"/>
    <p:sldId id="271" r:id="rId12"/>
    <p:sldId id="550145268" r:id="rId13"/>
    <p:sldId id="550145241" r:id="rId14"/>
    <p:sldId id="550145275" r:id="rId15"/>
    <p:sldId id="550145276" r:id="rId16"/>
    <p:sldId id="550145277" r:id="rId17"/>
    <p:sldId id="550145279" r:id="rId18"/>
    <p:sldId id="550145314" r:id="rId19"/>
    <p:sldId id="550145269" r:id="rId20"/>
    <p:sldId id="550145274" r:id="rId21"/>
    <p:sldId id="550145280" r:id="rId22"/>
    <p:sldId id="550145281" r:id="rId23"/>
    <p:sldId id="550145282" r:id="rId24"/>
    <p:sldId id="550145283" r:id="rId25"/>
    <p:sldId id="550145297" r:id="rId26"/>
    <p:sldId id="550145284" r:id="rId27"/>
    <p:sldId id="550145291" r:id="rId28"/>
    <p:sldId id="550145292" r:id="rId29"/>
    <p:sldId id="550145293" r:id="rId30"/>
    <p:sldId id="550145294" r:id="rId31"/>
    <p:sldId id="550145295" r:id="rId32"/>
    <p:sldId id="550145296" r:id="rId33"/>
    <p:sldId id="550145298" r:id="rId34"/>
    <p:sldId id="550145299" r:id="rId35"/>
    <p:sldId id="550145300" r:id="rId36"/>
    <p:sldId id="550145301" r:id="rId37"/>
    <p:sldId id="550145302" r:id="rId38"/>
    <p:sldId id="550145303" r:id="rId39"/>
    <p:sldId id="550145306" r:id="rId40"/>
    <p:sldId id="550145307" r:id="rId41"/>
    <p:sldId id="550145308" r:id="rId42"/>
    <p:sldId id="550145285" r:id="rId43"/>
    <p:sldId id="550145287" r:id="rId44"/>
    <p:sldId id="550145288" r:id="rId45"/>
    <p:sldId id="550145289" r:id="rId46"/>
    <p:sldId id="550145305" r:id="rId47"/>
    <p:sldId id="550145290" r:id="rId48"/>
    <p:sldId id="550145309" r:id="rId49"/>
    <p:sldId id="550145311" r:id="rId50"/>
    <p:sldId id="550145310" r:id="rId51"/>
    <p:sldId id="550145312" r:id="rId52"/>
    <p:sldId id="550145313" r:id="rId53"/>
    <p:sldId id="301" r:id="rId54"/>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67"/>
    <a:srgbClr val="00FF00"/>
    <a:srgbClr val="FF0000"/>
    <a:srgbClr val="76B9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581"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385b7343-7e51-4167-b40a-3bc9ed8e0e06" providerId="ADAL" clId="{05B425E6-99D8-49FF-B322-48EC6605C0F3}"/>
    <pc:docChg chg="undo custSel addSld delSld modSld">
      <pc:chgData name="Danielle Detering" userId="385b7343-7e51-4167-b40a-3bc9ed8e0e06" providerId="ADAL" clId="{05B425E6-99D8-49FF-B322-48EC6605C0F3}" dt="2023-09-22T13:25:53.828" v="20" actId="21"/>
      <pc:docMkLst>
        <pc:docMk/>
      </pc:docMkLst>
      <pc:sldChg chg="modSp mod">
        <pc:chgData name="Danielle Detering" userId="385b7343-7e51-4167-b40a-3bc9ed8e0e06" providerId="ADAL" clId="{05B425E6-99D8-49FF-B322-48EC6605C0F3}" dt="2023-09-21T10:25:06.815" v="10"/>
        <pc:sldMkLst>
          <pc:docMk/>
          <pc:sldMk cId="1887837470" sldId="256"/>
        </pc:sldMkLst>
        <pc:spChg chg="mod">
          <ac:chgData name="Danielle Detering" userId="385b7343-7e51-4167-b40a-3bc9ed8e0e06" providerId="ADAL" clId="{05B425E6-99D8-49FF-B322-48EC6605C0F3}" dt="2023-09-21T10:25:06.815" v="10"/>
          <ac:spMkLst>
            <pc:docMk/>
            <pc:sldMk cId="1887837470" sldId="256"/>
            <ac:spMk id="10" creationId="{4C4E44C6-E88C-4CDE-9E6A-035AA5A6FA95}"/>
          </ac:spMkLst>
        </pc:spChg>
      </pc:sldChg>
      <pc:sldChg chg="addSp delSp modSp mod">
        <pc:chgData name="Danielle Detering" userId="385b7343-7e51-4167-b40a-3bc9ed8e0e06" providerId="ADAL" clId="{05B425E6-99D8-49FF-B322-48EC6605C0F3}" dt="2023-09-22T04:22:15.329" v="11" actId="478"/>
        <pc:sldMkLst>
          <pc:docMk/>
          <pc:sldMk cId="434352495" sldId="271"/>
        </pc:sldMkLst>
        <pc:spChg chg="del">
          <ac:chgData name="Danielle Detering" userId="385b7343-7e51-4167-b40a-3bc9ed8e0e06" providerId="ADAL" clId="{05B425E6-99D8-49FF-B322-48EC6605C0F3}" dt="2023-09-22T04:22:15.329" v="11" actId="478"/>
          <ac:spMkLst>
            <pc:docMk/>
            <pc:sldMk cId="434352495" sldId="271"/>
            <ac:spMk id="3" creationId="{C7CAE76B-19B2-46FF-A08B-3014226D9367}"/>
          </ac:spMkLst>
        </pc:spChg>
        <pc:spChg chg="add mod">
          <ac:chgData name="Danielle Detering" userId="385b7343-7e51-4167-b40a-3bc9ed8e0e06" providerId="ADAL" clId="{05B425E6-99D8-49FF-B322-48EC6605C0F3}" dt="2023-09-22T04:22:15.329" v="11" actId="478"/>
          <ac:spMkLst>
            <pc:docMk/>
            <pc:sldMk cId="434352495" sldId="271"/>
            <ac:spMk id="4" creationId="{03137382-6CC0-994F-6D34-E99BF951AD4D}"/>
          </ac:spMkLst>
        </pc:spChg>
      </pc:sldChg>
      <pc:sldChg chg="modSp mod">
        <pc:chgData name="Danielle Detering" userId="385b7343-7e51-4167-b40a-3bc9ed8e0e06" providerId="ADAL" clId="{05B425E6-99D8-49FF-B322-48EC6605C0F3}" dt="2023-09-22T09:04:47.595" v="16" actId="1036"/>
        <pc:sldMkLst>
          <pc:docMk/>
          <pc:sldMk cId="3275743083" sldId="550145267"/>
        </pc:sldMkLst>
        <pc:spChg chg="mod">
          <ac:chgData name="Danielle Detering" userId="385b7343-7e51-4167-b40a-3bc9ed8e0e06" providerId="ADAL" clId="{05B425E6-99D8-49FF-B322-48EC6605C0F3}" dt="2023-09-22T09:04:47.595" v="16" actId="1036"/>
          <ac:spMkLst>
            <pc:docMk/>
            <pc:sldMk cId="3275743083" sldId="550145267"/>
            <ac:spMk id="2" creationId="{B8E6121E-A96A-F527-8E76-FFB24307ED22}"/>
          </ac:spMkLst>
        </pc:spChg>
        <pc:graphicFrameChg chg="mod">
          <ac:chgData name="Danielle Detering" userId="385b7343-7e51-4167-b40a-3bc9ed8e0e06" providerId="ADAL" clId="{05B425E6-99D8-49FF-B322-48EC6605C0F3}" dt="2023-09-21T08:01:02.490" v="6"/>
          <ac:graphicFrameMkLst>
            <pc:docMk/>
            <pc:sldMk cId="3275743083" sldId="550145267"/>
            <ac:graphicFrameMk id="5" creationId="{78E0B866-8D5C-ABB7-396A-E5AC69D40BD8}"/>
          </ac:graphicFrameMkLst>
        </pc:graphicFrameChg>
      </pc:sldChg>
      <pc:sldChg chg="addSp delSp modSp mod">
        <pc:chgData name="Danielle Detering" userId="385b7343-7e51-4167-b40a-3bc9ed8e0e06" providerId="ADAL" clId="{05B425E6-99D8-49FF-B322-48EC6605C0F3}" dt="2023-09-21T06:14:08.317" v="5" actId="1076"/>
        <pc:sldMkLst>
          <pc:docMk/>
          <pc:sldMk cId="1462352670" sldId="550145269"/>
        </pc:sldMkLst>
        <pc:picChg chg="add mod">
          <ac:chgData name="Danielle Detering" userId="385b7343-7e51-4167-b40a-3bc9ed8e0e06" providerId="ADAL" clId="{05B425E6-99D8-49FF-B322-48EC6605C0F3}" dt="2023-09-21T06:14:08.317" v="5" actId="1076"/>
          <ac:picMkLst>
            <pc:docMk/>
            <pc:sldMk cId="1462352670" sldId="550145269"/>
            <ac:picMk id="2" creationId="{B96493C3-B4FD-A042-4FDF-07AD62CD5C37}"/>
          </ac:picMkLst>
        </pc:picChg>
        <pc:picChg chg="del">
          <ac:chgData name="Danielle Detering" userId="385b7343-7e51-4167-b40a-3bc9ed8e0e06" providerId="ADAL" clId="{05B425E6-99D8-49FF-B322-48EC6605C0F3}" dt="2023-09-21T06:13:57.737" v="1" actId="478"/>
          <ac:picMkLst>
            <pc:docMk/>
            <pc:sldMk cId="1462352670" sldId="550145269"/>
            <ac:picMk id="16" creationId="{F84BF85F-9628-6CAD-D781-DAB1E79CB92D}"/>
          </ac:picMkLst>
        </pc:picChg>
      </pc:sldChg>
      <pc:sldChg chg="addSp delSp mod">
        <pc:chgData name="Danielle Detering" userId="385b7343-7e51-4167-b40a-3bc9ed8e0e06" providerId="ADAL" clId="{05B425E6-99D8-49FF-B322-48EC6605C0F3}" dt="2023-09-22T13:25:53.828" v="20" actId="21"/>
        <pc:sldMkLst>
          <pc:docMk/>
          <pc:sldMk cId="697681153" sldId="550145282"/>
        </pc:sldMkLst>
        <pc:spChg chg="add del">
          <ac:chgData name="Danielle Detering" userId="385b7343-7e51-4167-b40a-3bc9ed8e0e06" providerId="ADAL" clId="{05B425E6-99D8-49FF-B322-48EC6605C0F3}" dt="2023-09-22T13:25:53.828" v="20" actId="21"/>
          <ac:spMkLst>
            <pc:docMk/>
            <pc:sldMk cId="697681153" sldId="550145282"/>
            <ac:spMk id="4" creationId="{27A408EB-B3D7-1EEE-D2E3-183B792AAA3A}"/>
          </ac:spMkLst>
        </pc:spChg>
      </pc:sldChg>
      <pc:sldChg chg="add del">
        <pc:chgData name="Danielle Detering" userId="385b7343-7e51-4167-b40a-3bc9ed8e0e06" providerId="ADAL" clId="{05B425E6-99D8-49FF-B322-48EC6605C0F3}" dt="2023-09-22T13:06:56.107" v="18" actId="2890"/>
        <pc:sldMkLst>
          <pc:docMk/>
          <pc:sldMk cId="1912085214" sldId="55014530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10/12/2023</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there, and welcome to Generative AI with Diffusion Models.</a:t>
            </a:r>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neural network applications to create AI art was “Deep Dreaming”. A Google engineer by the name of </a:t>
            </a:r>
            <a:r>
              <a:rPr lang="en-US" b="0" i="0" dirty="0">
                <a:solidFill>
                  <a:srgbClr val="202122"/>
                </a:solidFill>
                <a:effectLst/>
                <a:latin typeface="Arial" panose="020B0604020202020204" pitchFamily="34" charset="0"/>
              </a:rPr>
              <a:t>Alexander </a:t>
            </a:r>
            <a:r>
              <a:rPr lang="en-US" b="0" i="0" dirty="0" err="1">
                <a:solidFill>
                  <a:srgbClr val="202122"/>
                </a:solidFill>
                <a:effectLst/>
                <a:latin typeface="Arial" panose="020B0604020202020204" pitchFamily="34" charset="0"/>
              </a:rPr>
              <a:t>Mordvintsev</a:t>
            </a:r>
            <a:r>
              <a:rPr lang="en-US" b="0" i="0" dirty="0">
                <a:solidFill>
                  <a:srgbClr val="202122"/>
                </a:solidFill>
                <a:effectLst/>
                <a:latin typeface="Arial" panose="020B0604020202020204" pitchFamily="34" charset="0"/>
              </a:rPr>
              <a:t> realized he could run ImageNet “backwards” on an image to exaggerate features that ImageNet learned to classify. Because at the time, ImageNet was trained with many dog and animal photos, it tended to exaggerate dogs and animals.</a:t>
            </a:r>
          </a:p>
          <a:p>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This is similar to the psychology phenomenon </a:t>
            </a:r>
            <a:r>
              <a:rPr lang="en-US" b="0" i="0" dirty="0">
                <a:solidFill>
                  <a:srgbClr val="000000"/>
                </a:solidFill>
                <a:effectLst/>
                <a:latin typeface="Linux Libertine"/>
              </a:rPr>
              <a:t>Pareidolia. Or if you’re a gamer, the Tetris Effect.</a:t>
            </a:r>
            <a:endParaRPr lang="en-US" dirty="0"/>
          </a:p>
          <a:p>
            <a:endParaRPr lang="en-US" dirty="0"/>
          </a:p>
          <a:p>
            <a:r>
              <a:rPr lang="en-US" dirty="0"/>
              <a:t>https://en.wikipedia.org/wiki/DeepDream#/media/File:Aurelia-aurita-3_(cropped).jpg</a:t>
            </a:r>
          </a:p>
          <a:p>
            <a:r>
              <a:rPr lang="en-US" dirty="0"/>
              <a:t>https://en.wikipedia.org/wiki/DeepDream#/media/File:Aurelia-aurita-3-0009.jpg</a:t>
            </a:r>
          </a:p>
          <a:p>
            <a:r>
              <a:rPr lang="en-US" dirty="0"/>
              <a:t>https://en.wikipedia.org/wiki/DeepDream#/media/File:Aurelia-aurita-3-0049.jpg</a:t>
            </a:r>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2050612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Soon after Deep Dreaming, the GAN architecture was invented by Ian Goodfellow and colleagues. </a:t>
            </a:r>
          </a:p>
          <a:p>
            <a:endParaRPr lang="en-US" dirty="0"/>
          </a:p>
          <a:p>
            <a:r>
              <a:rPr lang="en-US" dirty="0"/>
              <a:t>Here’s the idea: we’re going to create two neural networks. We’ll call the first network the “Discriminator”. The Discriminator is a typical convolutional neural network that has one job: it’s trying to figure out if the image fed into it is a real photo, or a generated one. We’ll call the output of each convolution block a “Feature Map”. This is a result of the input image after it has been convolved and pooled.</a:t>
            </a:r>
          </a:p>
          <a:p>
            <a:endParaRPr lang="en-US" dirty="0"/>
          </a:p>
          <a:p>
            <a:r>
              <a:rPr lang="en-US" dirty="0"/>
              <a:t>If we feed it our generated arcade cabinet to the discriminator, it will flag a fake.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418106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feed it this stock photo of pentominoes, it will flag as real.</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122626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network is the “Generator” network. It will create the fake images that the discriminator is trained 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546164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 architecture is similar to a convolutional neural network in reverse. It does this by doing using transposed convolution. Unlike pooling which is used to reduce the height and width of a feature map, transposed convolution expands the height and width.</a:t>
            </a: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15361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loss function for the generator is based on how well it “fooled” the discriminator. And the loss function for the discriminator is based on how well it avoided being fooled. Hence the phrase “adversarial”.</a:t>
            </a:r>
          </a:p>
        </p:txBody>
      </p:sp>
      <p:sp>
        <p:nvSpPr>
          <p:cNvPr id="4" name="Slide Number Placeholder 3"/>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132683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the same time GANs were invented, Image Segmentation was developed for medical purposes. Could we train a neural network to detect anomalies in x-rays or ultrasounds? In more recent times, image segmentation is used with autonomous vehicles to help cars categorize pedestrians, other vehicles, or street signs. The example above is a picture of a dog, and we’ve segmented the image to separate the dog from the background.</a:t>
            </a:r>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2750262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combine the two techniques together, we can train a model to create images from segmentation maps. This is NVIDIA Spade, a precursor to NVIDIA Canvas, which is available in Omniverse.</a:t>
            </a:r>
          </a:p>
          <a:p>
            <a:endParaRPr lang="en-US" dirty="0"/>
          </a:p>
          <a:p>
            <a:r>
              <a:rPr lang="en-US" dirty="0"/>
              <a:t>https://github.com/NVlabs/SPADE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276402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gone through history, let’s highly the star of today’s show: the U-Net.</a:t>
            </a:r>
          </a:p>
        </p:txBody>
      </p:sp>
      <p:sp>
        <p:nvSpPr>
          <p:cNvPr id="4" name="Slide Number Placeholder 3"/>
          <p:cNvSpPr>
            <a:spLocks noGrp="1"/>
          </p:cNvSpPr>
          <p:nvPr>
            <p:ph type="sldNum" sz="quarter" idx="5"/>
          </p:nvPr>
        </p:nvSpPr>
        <p:spPr/>
        <p:txBody>
          <a:bodyPr/>
          <a:lstStyle/>
          <a:p>
            <a:fld id="{A93AD357-0C40-4436-9D38-C47D60C1C9C1}" type="slidenum">
              <a:rPr lang="en-US" smtClean="0"/>
              <a:pPr/>
              <a:t>18</a:t>
            </a:fld>
            <a:endParaRPr lang="en-US"/>
          </a:p>
        </p:txBody>
      </p:sp>
    </p:spTree>
    <p:extLst>
      <p:ext uri="{BB962C8B-B14F-4D97-AF65-F5344CB8AC3E}">
        <p14:creationId xmlns:p14="http://schemas.microsoft.com/office/powerpoint/2010/main" val="16957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want to make an image based on another image? How could we do that?</a:t>
            </a:r>
          </a:p>
          <a:p>
            <a:endParaRPr lang="en-US" dirty="0"/>
          </a:p>
          <a:p>
            <a:r>
              <a:rPr lang="en-US" dirty="0"/>
              <a:t>We could take our GAN architecture here and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74147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start with the U-Net architecture and eventually work our way towards creating a full text-to-image pipeline.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the output of the discriminator directly into the generator.</a:t>
            </a:r>
          </a:p>
          <a:p>
            <a:endParaRPr lang="en-US" dirty="0"/>
          </a:p>
          <a:p>
            <a:r>
              <a:rPr lang="en-US" dirty="0"/>
              <a:t>This would make an image autoencoder. The discriminator becomes the encoder and the discriminator becomes the decoder.</a:t>
            </a:r>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125061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U-Net has a special architecture for an image autoencoder. After each convolution, we will have a feature map. On the encoder side, we will take each feature map after pooling, and create a copy. On the decoder side, we’ll stack each copy with the corresponding feature map. These stacked feature maps will be inputs into a transposed convolution layer.</a:t>
            </a:r>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1926668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mentioned Transposed Convolution a few times, so let’s see what it’s doing on a technical level.</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852067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review convolution. We have an image and a Kernel.</a:t>
            </a: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246688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convolve the image by sliding the kernel along the image and multiplying the kernel values with the respective image values.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354851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Transposed convolution is still convolution, but we’re going to be using the convolution parameters in an opposite way.</a:t>
            </a:r>
          </a:p>
          <a:p>
            <a:endParaRPr lang="en-US" dirty="0"/>
          </a:p>
          <a:p>
            <a:r>
              <a:rPr lang="en-US" dirty="0"/>
              <a:t>For example, with regular convolution, when we say stride is equal to 2, we move our convolution window across the image two spaces at a time instead of 1.</a:t>
            </a:r>
          </a:p>
          <a:p>
            <a:r>
              <a:rPr lang="en-US" dirty="0"/>
              <a:t>With transposed convolution…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231004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expand the image by adding rows and columns.</a:t>
            </a:r>
          </a:p>
        </p:txBody>
      </p:sp>
      <p:sp>
        <p:nvSpPr>
          <p:cNvPr id="4" name="Slide Number Placeholder 3"/>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161826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these new rows and columns, we perform convolution as normal.</a:t>
            </a:r>
          </a:p>
        </p:txBody>
      </p:sp>
      <p:sp>
        <p:nvSpPr>
          <p:cNvPr id="4" name="Slide Number Placeholder 3"/>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2341794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stride now defines how many rows and columns we will add. With a stride of 2, we’ll add 1 row of zeros in between each image row. With a stride of 3, we’ll add 2 rows of zeros in between each image row.</a:t>
            </a:r>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1664702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regular convolution, padding adds rows and columns around the perimeter of the input image. Any idea what padding will do here?</a:t>
            </a:r>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2525849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familiar with how convolutional neural networks are built, then you have what it takes to complete this course. We will be using </a:t>
            </a:r>
            <a:r>
              <a:rPr lang="en-US" dirty="0" err="1"/>
              <a:t>PyTorch</a:t>
            </a:r>
            <a:r>
              <a:rPr lang="en-US" dirty="0"/>
              <a:t>. If you come from a TensorFlow background, we have provided links to the relevant </a:t>
            </a:r>
            <a:r>
              <a:rPr lang="en-US" dirty="0" err="1"/>
              <a:t>PyTorch</a:t>
            </a:r>
            <a:r>
              <a:rPr lang="en-US" dirty="0"/>
              <a:t> documentation to help you get up to speed quickly.</a:t>
            </a:r>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870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Transposed Convolution, padding removes rows and columns along the perimeter. The order of operations matters. Padding applies after expansion with stride.</a:t>
            </a:r>
          </a:p>
        </p:txBody>
      </p:sp>
      <p:sp>
        <p:nvSpPr>
          <p:cNvPr id="4" name="Slide Number Placeholder 3"/>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2396864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image stacking in the decoder, U-Nets are particular about dimensions. The Out Padding parameter was added to give more control over the size of the output feature map.</a:t>
            </a:r>
          </a:p>
          <a:p>
            <a:endParaRPr lang="en-US" dirty="0"/>
          </a:p>
          <a:p>
            <a:r>
              <a:rPr lang="en-US" dirty="0"/>
              <a:t>By the way, when used with padding, output padding brings back the dropped rows and columns by padding.</a:t>
            </a:r>
          </a:p>
          <a:p>
            <a:r>
              <a:rPr lang="en-US" dirty="0" err="1"/>
              <a:t>Pytorch</a:t>
            </a:r>
            <a:r>
              <a:rPr lang="en-US" dirty="0"/>
              <a:t> limits </a:t>
            </a:r>
            <a:r>
              <a:rPr lang="en-US" dirty="0" err="1"/>
              <a:t>out_padding</a:t>
            </a:r>
            <a:r>
              <a:rPr lang="en-US" dirty="0"/>
              <a:t> such that it must be smaller the stride size.</a:t>
            </a:r>
          </a:p>
        </p:txBody>
      </p:sp>
      <p:sp>
        <p:nvSpPr>
          <p:cNvPr id="4" name="Slide Number Placeholder 3"/>
          <p:cNvSpPr>
            <a:spLocks noGrp="1"/>
          </p:cNvSpPr>
          <p:nvPr>
            <p:ph type="sldNum" sz="quarter" idx="5"/>
          </p:nvPr>
        </p:nvSpPr>
        <p:spPr/>
        <p:txBody>
          <a:bodyPr/>
          <a:lstStyle/>
          <a:p>
            <a:fld id="{A93AD357-0C40-4436-9D38-C47D60C1C9C1}" type="slidenum">
              <a:rPr lang="en-US" smtClean="0"/>
              <a:pPr/>
              <a:t>36</a:t>
            </a:fld>
            <a:endParaRPr lang="en-US"/>
          </a:p>
        </p:txBody>
      </p:sp>
    </p:spTree>
    <p:extLst>
      <p:ext uri="{BB962C8B-B14F-4D97-AF65-F5344CB8AC3E}">
        <p14:creationId xmlns:p14="http://schemas.microsoft.com/office/powerpoint/2010/main" val="893164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alternative is to rescale the feature map and convolve on that. If you look through code repositories featuring U-Nets, you’ll often find both rescaling and transposed convolution.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37</a:t>
            </a:fld>
            <a:endParaRPr lang="en-US"/>
          </a:p>
        </p:txBody>
      </p:sp>
    </p:spTree>
    <p:extLst>
      <p:ext uri="{BB962C8B-B14F-4D97-AF65-F5344CB8AC3E}">
        <p14:creationId xmlns:p14="http://schemas.microsoft.com/office/powerpoint/2010/main" val="3094542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image is 2x2. Let’s try scaling up to an image 10x bigger (so 20x20).</a:t>
            </a:r>
          </a:p>
          <a:p>
            <a:endParaRPr lang="en-US" dirty="0"/>
          </a:p>
          <a:p>
            <a:r>
              <a:rPr lang="en-US" dirty="0"/>
              <a:t>This is the effect of different scaling options. Nearest will copy the pixel values. Bilinear and Bicubic use different formulas to interpolate between the pixel values. Notice how bilinear is more square and bicubic is more round?</a:t>
            </a:r>
          </a:p>
        </p:txBody>
      </p:sp>
      <p:sp>
        <p:nvSpPr>
          <p:cNvPr id="4" name="Slide Number Placeholder 3"/>
          <p:cNvSpPr>
            <a:spLocks noGrp="1"/>
          </p:cNvSpPr>
          <p:nvPr>
            <p:ph type="sldNum" sz="quarter" idx="5"/>
          </p:nvPr>
        </p:nvSpPr>
        <p:spPr/>
        <p:txBody>
          <a:bodyPr/>
          <a:lstStyle/>
          <a:p>
            <a:fld id="{A93AD357-0C40-4436-9D38-C47D60C1C9C1}" type="slidenum">
              <a:rPr lang="en-US" smtClean="0"/>
              <a:pPr/>
              <a:t>38</a:t>
            </a:fld>
            <a:endParaRPr lang="en-US"/>
          </a:p>
        </p:txBody>
      </p:sp>
    </p:spTree>
    <p:extLst>
      <p:ext uri="{BB962C8B-B14F-4D97-AF65-F5344CB8AC3E}">
        <p14:creationId xmlns:p14="http://schemas.microsoft.com/office/powerpoint/2010/main" val="2170377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people refer to transposed convolutional layers as deconvolution layers, but if you talk to an old school computer vision expert, deconvolution means something entirely different to them.</a:t>
            </a:r>
          </a:p>
          <a:p>
            <a:endParaRPr lang="en-US" dirty="0"/>
          </a:p>
          <a:p>
            <a:r>
              <a:rPr lang="en-US" dirty="0"/>
              <a:t>The goal of deconvolution is to undo a previous convolution. In this case, our convolution kernel is called he point spread function. We can take the fast Fourier Transform (FFT) of both the convolved image and the point spread function. We’ll then divide the transformed convolved image by the transformed point spread function. Take the reverse Fourier transform and </a:t>
            </a:r>
            <a:r>
              <a:rPr lang="en-US" dirty="0" err="1"/>
              <a:t>tada</a:t>
            </a:r>
            <a:r>
              <a:rPr lang="en-US" dirty="0"/>
              <a:t>! We have an approximation of the original image.</a:t>
            </a:r>
          </a:p>
          <a:p>
            <a:endParaRPr lang="en-US" dirty="0"/>
          </a:p>
          <a:p>
            <a:r>
              <a:rPr lang="en-US" dirty="0"/>
              <a:t>We don’t use Fourier Transforms much with computer vision neural networks, but it is a handy trick to know when working with audio.</a:t>
            </a:r>
          </a:p>
        </p:txBody>
      </p:sp>
      <p:sp>
        <p:nvSpPr>
          <p:cNvPr id="4" name="Slide Number Placeholder 3"/>
          <p:cNvSpPr>
            <a:spLocks noGrp="1"/>
          </p:cNvSpPr>
          <p:nvPr>
            <p:ph type="sldNum" sz="quarter" idx="5"/>
          </p:nvPr>
        </p:nvSpPr>
        <p:spPr/>
        <p:txBody>
          <a:bodyPr/>
          <a:lstStyle/>
          <a:p>
            <a:fld id="{A93AD357-0C40-4436-9D38-C47D60C1C9C1}" type="slidenum">
              <a:rPr lang="en-US" smtClean="0"/>
              <a:pPr/>
              <a:t>39</a:t>
            </a:fld>
            <a:endParaRPr lang="en-US"/>
          </a:p>
        </p:txBody>
      </p:sp>
    </p:spTree>
    <p:extLst>
      <p:ext uri="{BB962C8B-B14F-4D97-AF65-F5344CB8AC3E}">
        <p14:creationId xmlns:p14="http://schemas.microsoft.com/office/powerpoint/2010/main" val="1649111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time for an experiment.</a:t>
            </a:r>
          </a:p>
        </p:txBody>
      </p:sp>
      <p:sp>
        <p:nvSpPr>
          <p:cNvPr id="4" name="Slide Number Placeholder 3"/>
          <p:cNvSpPr>
            <a:spLocks noGrp="1"/>
          </p:cNvSpPr>
          <p:nvPr>
            <p:ph type="sldNum" sz="quarter" idx="5"/>
          </p:nvPr>
        </p:nvSpPr>
        <p:spPr/>
        <p:txBody>
          <a:bodyPr/>
          <a:lstStyle/>
          <a:p>
            <a:fld id="{A93AD357-0C40-4436-9D38-C47D60C1C9C1}" type="slidenum">
              <a:rPr lang="en-US" smtClean="0"/>
              <a:pPr/>
              <a:t>40</a:t>
            </a:fld>
            <a:endParaRPr lang="en-US"/>
          </a:p>
        </p:txBody>
      </p:sp>
    </p:spTree>
    <p:extLst>
      <p:ext uri="{BB962C8B-B14F-4D97-AF65-F5344CB8AC3E}">
        <p14:creationId xmlns:p14="http://schemas.microsoft.com/office/powerpoint/2010/main" val="3881947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experiment, we’ll be using </a:t>
            </a:r>
            <a:r>
              <a:rPr lang="en-US" dirty="0" err="1"/>
              <a:t>FashionMNIST</a:t>
            </a:r>
            <a:r>
              <a:rPr lang="en-US" dirty="0"/>
              <a:t>. This dataset is a bunch of small black and white images that fall into ten categories of clothing.</a:t>
            </a:r>
          </a:p>
        </p:txBody>
      </p:sp>
      <p:sp>
        <p:nvSpPr>
          <p:cNvPr id="4" name="Slide Number Placeholder 3"/>
          <p:cNvSpPr>
            <a:spLocks noGrp="1"/>
          </p:cNvSpPr>
          <p:nvPr>
            <p:ph type="sldNum" sz="quarter" idx="5"/>
          </p:nvPr>
        </p:nvSpPr>
        <p:spPr/>
        <p:txBody>
          <a:bodyPr/>
          <a:lstStyle/>
          <a:p>
            <a:fld id="{A93AD357-0C40-4436-9D38-C47D60C1C9C1}" type="slidenum">
              <a:rPr lang="en-US" smtClean="0"/>
              <a:pPr/>
              <a:t>41</a:t>
            </a:fld>
            <a:endParaRPr lang="en-US"/>
          </a:p>
        </p:txBody>
      </p:sp>
    </p:spTree>
    <p:extLst>
      <p:ext uri="{BB962C8B-B14F-4D97-AF65-F5344CB8AC3E}">
        <p14:creationId xmlns:p14="http://schemas.microsoft.com/office/powerpoint/2010/main" val="251987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add random noise to our images, and train a neural network to remove that noise. We will be using the normal distribution to sample our noise. If you are unfamiliar with this distribution, please see the appendix for this section.</a:t>
            </a:r>
          </a:p>
          <a:p>
            <a:endParaRPr lang="en-US" dirty="0"/>
          </a:p>
          <a:p>
            <a:r>
              <a:rPr lang="en-US" dirty="0"/>
              <a:t>If we then give the model purely random noise, as in, it is not added to any image, what would the model generate? We’re going to find out!</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42</a:t>
            </a:fld>
            <a:endParaRPr lang="en-US"/>
          </a:p>
        </p:txBody>
      </p:sp>
    </p:spTree>
    <p:extLst>
      <p:ext uri="{BB962C8B-B14F-4D97-AF65-F5344CB8AC3E}">
        <p14:creationId xmlns:p14="http://schemas.microsoft.com/office/powerpoint/2010/main" val="1100383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U-Nets are picky about their dimensions. So we’ve listed the dimensions of each feature map as it moves the U-Net we’ll be building.</a:t>
            </a:r>
          </a:p>
        </p:txBody>
      </p:sp>
      <p:sp>
        <p:nvSpPr>
          <p:cNvPr id="4" name="Slide Number Placeholder 3"/>
          <p:cNvSpPr>
            <a:spLocks noGrp="1"/>
          </p:cNvSpPr>
          <p:nvPr>
            <p:ph type="sldNum" sz="quarter" idx="5"/>
          </p:nvPr>
        </p:nvSpPr>
        <p:spPr/>
        <p:txBody>
          <a:bodyPr/>
          <a:lstStyle/>
          <a:p>
            <a:fld id="{A93AD357-0C40-4436-9D38-C47D60C1C9C1}" type="slidenum">
              <a:rPr lang="en-US" smtClean="0"/>
              <a:pPr/>
              <a:t>43</a:t>
            </a:fld>
            <a:endParaRPr lang="en-US"/>
          </a:p>
        </p:txBody>
      </p:sp>
    </p:spTree>
    <p:extLst>
      <p:ext uri="{BB962C8B-B14F-4D97-AF65-F5344CB8AC3E}">
        <p14:creationId xmlns:p14="http://schemas.microsoft.com/office/powerpoint/2010/main" val="1245781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get building? Let’s get started!</a:t>
            </a:r>
          </a:p>
        </p:txBody>
      </p:sp>
      <p:sp>
        <p:nvSpPr>
          <p:cNvPr id="4" name="Slide Number Placeholder 3"/>
          <p:cNvSpPr>
            <a:spLocks noGrp="1"/>
          </p:cNvSpPr>
          <p:nvPr>
            <p:ph type="sldNum" sz="quarter" idx="5"/>
          </p:nvPr>
        </p:nvSpPr>
        <p:spPr/>
        <p:txBody>
          <a:bodyPr/>
          <a:lstStyle/>
          <a:p>
            <a:fld id="{A93AD357-0C40-4436-9D38-C47D60C1C9C1}" type="slidenum">
              <a:rPr lang="en-US" smtClean="0"/>
              <a:pPr/>
              <a:t>44</a:t>
            </a:fld>
            <a:endParaRPr lang="en-US"/>
          </a:p>
        </p:txBody>
      </p:sp>
    </p:spTree>
    <p:extLst>
      <p:ext uri="{BB962C8B-B14F-4D97-AF65-F5344CB8AC3E}">
        <p14:creationId xmlns:p14="http://schemas.microsoft.com/office/powerpoint/2010/main" val="156731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let’s go over a brief history of Generative AI.</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30370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not familiar with the normal distribution, that’s ok! Let me share with you a secret my math teachers passed on to me. Don’t worry so much about how a formula was derived. Focus instead on why it was created. Then it will be easier to remember when and how to use it.</a:t>
            </a:r>
          </a:p>
          <a:p>
            <a:endParaRPr lang="en-US" dirty="0"/>
          </a:p>
          <a:p>
            <a:r>
              <a:rPr lang="en-US" dirty="0"/>
              <a:t>So let’s dive into how the normal distribution was created. I’m not sure if this story is true, but it’s amusing and makes sense, so I’m going to tell it anyway.</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45</a:t>
            </a:fld>
            <a:endParaRPr lang="en-US"/>
          </a:p>
        </p:txBody>
      </p:sp>
    </p:spTree>
    <p:extLst>
      <p:ext uri="{BB962C8B-B14F-4D97-AF65-F5344CB8AC3E}">
        <p14:creationId xmlns:p14="http://schemas.microsoft.com/office/powerpoint/2010/main" val="3376079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a:t>
            </a:r>
            <a:r>
              <a:rPr lang="en-US" dirty="0" err="1"/>
              <a:t>Moivre</a:t>
            </a:r>
            <a:r>
              <a:rPr lang="en-US" dirty="0"/>
              <a:t> was a famous French mathematician in the late 1700’s. Gamblers found out of his mathematical prowess and kept asking him to calculate what are the chances they would get at least x heads in y coin flips.</a:t>
            </a:r>
          </a:p>
          <a:p>
            <a:endParaRPr lang="en-US" dirty="0"/>
          </a:p>
          <a:p>
            <a:r>
              <a:rPr lang="en-US" dirty="0"/>
              <a:t>This is a doable, but tedious calculation. Let’s say we flip 4 coins (n) and want to find out the chance we get 2 heads (k). The chance we get heads (p) is ½.</a:t>
            </a:r>
          </a:p>
          <a:p>
            <a:endParaRPr lang="en-US" dirty="0"/>
          </a:p>
          <a:p>
            <a:r>
              <a:rPr lang="en-US" dirty="0"/>
              <a:t>We can plug in these numbers…</a:t>
            </a:r>
          </a:p>
          <a:p>
            <a:r>
              <a:rPr lang="en-US" dirty="0"/>
              <a:t>And get a 6 out of 16 chance, or 37.5% chance.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want to find the chance to flip at least 2 heads, we also must calculate the chance for 3 heads, and the chance for 4 heads.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46</a:t>
            </a:fld>
            <a:endParaRPr lang="en-US"/>
          </a:p>
        </p:txBody>
      </p:sp>
    </p:spTree>
    <p:extLst>
      <p:ext uri="{BB962C8B-B14F-4D97-AF65-F5344CB8AC3E}">
        <p14:creationId xmlns:p14="http://schemas.microsoft.com/office/powerpoint/2010/main" val="3796786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 the 1700’s so de </a:t>
            </a:r>
            <a:r>
              <a:rPr lang="en-US" dirty="0" err="1"/>
              <a:t>Moivre</a:t>
            </a:r>
            <a:r>
              <a:rPr lang="en-US" dirty="0"/>
              <a:t> was doing these calculations by hand. No computers and no calculators. The process is a little annoying with a small number of coin flips, extremely annoying with large number of coin flips.</a:t>
            </a:r>
          </a:p>
          <a:p>
            <a:endParaRPr lang="en-US" dirty="0"/>
          </a:p>
          <a:p>
            <a:r>
              <a:rPr lang="en-US" dirty="0"/>
              <a:t>As de </a:t>
            </a:r>
            <a:r>
              <a:rPr lang="en-US" dirty="0" err="1"/>
              <a:t>Moivre</a:t>
            </a:r>
            <a:r>
              <a:rPr lang="en-US" dirty="0"/>
              <a:t> was working on this, he noticed when n gets large, the probability distribution takes on a bell shape. He thought if he could create an approximation, he wouldn’t have to keep doing this annoying calculation.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891256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mathematician James Stirling knew that de </a:t>
                </a:r>
                <a:r>
                  <a:rPr lang="en-US" dirty="0" err="1"/>
                  <a:t>Moivre</a:t>
                </a:r>
                <a:r>
                  <a:rPr lang="en-US" dirty="0"/>
                  <a:t> was working on this and sent a letter. He discovered when n! is sufficiently large, it can be approximated with this equation.</a:t>
                </a:r>
              </a:p>
              <a:p>
                <a:endParaRPr lang="en-US" dirty="0"/>
              </a:p>
              <a:p>
                <a:r>
                  <a:rPr lang="en-US" dirty="0"/>
                  <a:t>De </a:t>
                </a:r>
                <a:r>
                  <a:rPr lang="en-US" dirty="0" err="1"/>
                  <a:t>Moivre</a:t>
                </a:r>
                <a:r>
                  <a:rPr lang="en-US" dirty="0"/>
                  <a:t> took that equation and derived this one. After a few other mathematicians added their input and…</a:t>
                </a:r>
              </a:p>
              <a:p>
                <a:endParaRPr lang="en-US" dirty="0"/>
              </a:p>
              <a:p>
                <a:r>
                  <a:rPr lang="en-US" dirty="0"/>
                  <a:t>The normal curve was born!</a:t>
                </a:r>
              </a:p>
              <a:p>
                <a:endParaRPr lang="en-US" dirty="0"/>
              </a:p>
              <a:p>
                <a:r>
                  <a:rPr lang="en-US" dirty="0"/>
                  <a:t>(q in this context is 1 – p. Another shorthand for tedious hand-written math)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normal curve was modified to have two important parameters. </a:t>
                </a:r>
                <a14:m>
                  <m:oMath xmlns:m="http://schemas.openxmlformats.org/officeDocument/2006/math">
                    <m:r>
                      <m:rPr>
                        <m:sty m:val="p"/>
                      </m:rPr>
                      <a:rPr lang="el-GR" sz="12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μ</m:t>
                    </m:r>
                  </m:oMath>
                </a14:m>
                <a:r>
                  <a:rPr lang="en-US" dirty="0"/>
                  <a:t> (mu, sounds like mew the</a:t>
                </a:r>
                <a:r>
                  <a:rPr lang="en-US" baseline="0" dirty="0"/>
                  <a:t> Pokémon)</a:t>
                </a:r>
                <a:r>
                  <a:rPr lang="en-US" dirty="0"/>
                  <a:t> is the model mean, or as it’s also</a:t>
                </a:r>
                <a:r>
                  <a:rPr lang="en-US" baseline="0" dirty="0"/>
                  <a:t> called, the average. It is the center of the normal curve. Notice where </a:t>
                </a:r>
                <a14:m>
                  <m:oMath xmlns:m="http://schemas.openxmlformats.org/officeDocument/2006/math">
                    <m:r>
                      <m:rPr>
                        <m:sty m:val="p"/>
                      </m:rPr>
                      <a:rPr lang="el-GR" sz="12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μ</m:t>
                    </m:r>
                  </m:oMath>
                </a14:m>
                <a:r>
                  <a:rPr lang="en-US" baseline="0" dirty="0"/>
                  <a:t> is, there is n times p in the previous equation? The number of coin flips times the probability of landing heads would give you the average number of heads for n coin flips. This relatively small term in this large equation is responsible for centering the entire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baseline="0" dirty="0">
                  <a:solidFill>
                    <a:schemeClr val="bg1"/>
                  </a:solidFill>
                  <a:latin typeface="Cambria Math" panose="02040503050406030204" pitchFamily="18" charset="0"/>
                  <a:ea typeface="Cambria Math" panose="02040503050406030204" pitchFamily="18" charset="0"/>
                  <a:cs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ea typeface="Cambria Math" panose="02040503050406030204" pitchFamily="18" charset="0"/>
                    <a:cs typeface="NVIDIA Sans" panose="020B0503020203020204" pitchFamily="34" charset="0"/>
                  </a:rPr>
                  <a:t>On the other hand, </a:t>
                </a:r>
                <a14:m>
                  <m:oMath xmlns:m="http://schemas.openxmlformats.org/officeDocument/2006/math">
                    <m:r>
                      <a:rPr lang="en-US" sz="12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oMath>
                </a14:m>
                <a:r>
                  <a:rPr lang="en-US" dirty="0"/>
                  <a:t> (sigma) is the standard</a:t>
                </a:r>
                <a:r>
                  <a:rPr lang="en-US" baseline="0" dirty="0"/>
                  <a:t> deviation and represents the spread of the distribution, or how much it is stretched or squished horizontally. Comparing it to the previous equation sigma represents </a:t>
                </a:r>
                <a14:m>
                  <m:oMath xmlns:m="http://schemas.openxmlformats.org/officeDocument/2006/math">
                    <m:rad>
                      <m:radPr>
                        <m:degHide m:val="on"/>
                        <m:ctrlPr>
                          <a:rPr lang="en-US" sz="120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radPr>
                      <m:deg/>
                      <m:e>
                        <m:r>
                          <a:rPr lang="en-US" sz="12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𝑛𝑝𝑞</m:t>
                        </m:r>
                      </m:e>
                    </m:rad>
                  </m:oMath>
                </a14:m>
                <a:r>
                  <a:rPr lang="en-US" baseline="0" dirty="0"/>
                  <a:t>, but only conceptually. De </a:t>
                </a:r>
                <a:r>
                  <a:rPr lang="en-US" baseline="0" dirty="0" err="1"/>
                  <a:t>Moivre</a:t>
                </a:r>
                <a:r>
                  <a:rPr lang="en-US" baseline="0" dirty="0"/>
                  <a:t> was looking for a solution for a finite number of coin flips. We can think of the normal curve as an infinite number of coin flips!</a:t>
                </a:r>
              </a:p>
              <a:p>
                <a:endParaRPr lang="en-US" dirty="0"/>
              </a:p>
            </p:txBody>
          </p:sp>
        </mc:Choice>
        <mc:Fallback xmlns="">
          <p:sp>
            <p:nvSpPr>
              <p:cNvPr id="3" name="Notes Placeholder 2"/>
              <p:cNvSpPr>
                <a:spLocks noGrp="1"/>
              </p:cNvSpPr>
              <p:nvPr>
                <p:ph type="body" idx="1"/>
              </p:nvPr>
            </p:nvSpPr>
            <p:spPr/>
            <p:txBody>
              <a:bodyPr/>
              <a:lstStyle/>
              <a:p>
                <a:r>
                  <a:rPr lang="en-US" dirty="0"/>
                  <a:t>The mathematician James Stirling knew that de </a:t>
                </a:r>
                <a:r>
                  <a:rPr lang="en-US" dirty="0" err="1"/>
                  <a:t>Moivre</a:t>
                </a:r>
                <a:r>
                  <a:rPr lang="en-US" dirty="0"/>
                  <a:t> was working on this and sent a letter. He discovered when n! is sufficiently large, it can be approximated with this equation.</a:t>
                </a:r>
              </a:p>
              <a:p>
                <a:endParaRPr lang="en-US" dirty="0"/>
              </a:p>
              <a:p>
                <a:r>
                  <a:rPr lang="en-US" dirty="0"/>
                  <a:t>De </a:t>
                </a:r>
                <a:r>
                  <a:rPr lang="en-US" dirty="0" err="1"/>
                  <a:t>Moivre</a:t>
                </a:r>
                <a:r>
                  <a:rPr lang="en-US" dirty="0"/>
                  <a:t> took that equation and derived this one. After a few other mathematicians added their input and…</a:t>
                </a:r>
              </a:p>
              <a:p>
                <a:endParaRPr lang="en-US" dirty="0"/>
              </a:p>
              <a:p>
                <a:r>
                  <a:rPr lang="en-US" dirty="0"/>
                  <a:t>The normal curve was born!</a:t>
                </a:r>
              </a:p>
              <a:p>
                <a:endParaRPr lang="en-US" dirty="0"/>
              </a:p>
              <a:p>
                <a:r>
                  <a:rPr lang="en-US" dirty="0"/>
                  <a:t>(q in this context is 1 – p. Another shorthand for tedious hand-written math)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normal curve was modified to have two important parameters. </a:t>
                </a:r>
                <a:r>
                  <a:rPr lang="el-GR"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μ</a:t>
                </a:r>
                <a:r>
                  <a:rPr lang="en-US" dirty="0"/>
                  <a:t> (mu, sounds like mew the</a:t>
                </a:r>
                <a:r>
                  <a:rPr lang="en-US" baseline="0" dirty="0"/>
                  <a:t> Pokémon)</a:t>
                </a:r>
                <a:r>
                  <a:rPr lang="en-US" dirty="0"/>
                  <a:t> is the model mean, or as it’s also</a:t>
                </a:r>
                <a:r>
                  <a:rPr lang="en-US" baseline="0" dirty="0"/>
                  <a:t> called, the average. It is the center of the normal curve. Notice where </a:t>
                </a:r>
                <a:r>
                  <a:rPr lang="el-GR"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μ</a:t>
                </a:r>
                <a:r>
                  <a:rPr lang="en-US" baseline="0" dirty="0"/>
                  <a:t> is, there is n times p in the previous equation? The number of coin flips times the probability of landing heads would give you the average number of heads for n coin flips. This relatively small term in this large equation is responsible for centering the entire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baseline="0" dirty="0">
                  <a:solidFill>
                    <a:schemeClr val="bg1"/>
                  </a:solidFill>
                  <a:latin typeface="Cambria Math" panose="02040503050406030204" pitchFamily="18" charset="0"/>
                  <a:ea typeface="Cambria Math" panose="02040503050406030204" pitchFamily="18" charset="0"/>
                  <a:cs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ea typeface="Cambria Math" panose="02040503050406030204" pitchFamily="18" charset="0"/>
                    <a:cs typeface="NVIDIA Sans" panose="020B0503020203020204" pitchFamily="34" charset="0"/>
                  </a:rPr>
                  <a:t>On the other hand, </a:t>
                </a:r>
                <a:r>
                  <a:rPr lang="en-US"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𝜎</a:t>
                </a:r>
                <a:r>
                  <a:rPr lang="en-US" dirty="0"/>
                  <a:t> (sigma) is the standard</a:t>
                </a:r>
                <a:r>
                  <a:rPr lang="en-US" baseline="0" dirty="0"/>
                  <a:t> deviation and represents the spread of the distribution, or how much it is stretched or squished horizontally. Comparing it to the previous equation sigma represents </a:t>
                </a:r>
                <a:r>
                  <a:rPr lang="en-US" sz="1200" i="0">
                    <a:solidFill>
                      <a:schemeClr val="bg1"/>
                    </a:solidFill>
                    <a:latin typeface="Cambria Math" panose="02040503050406030204" pitchFamily="18" charset="0"/>
                    <a:ea typeface="Cambria Math" panose="02040503050406030204" pitchFamily="18" charset="0"/>
                    <a:cs typeface="NVIDIA Sans" panose="020B0503020203020204" pitchFamily="34" charset="0"/>
                  </a:rPr>
                  <a:t>√</a:t>
                </a:r>
                <a:r>
                  <a:rPr lang="en-US"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𝑛𝑝𝑞</a:t>
                </a:r>
                <a:r>
                  <a:rPr lang="en-US" baseline="0" dirty="0"/>
                  <a:t>, but only conceptually. De </a:t>
                </a:r>
                <a:r>
                  <a:rPr lang="en-US" baseline="0" dirty="0" err="1"/>
                  <a:t>Moivre</a:t>
                </a:r>
                <a:r>
                  <a:rPr lang="en-US" baseline="0" dirty="0"/>
                  <a:t> was looking for a solution for a finite number of coin flips. We can think of the normal curve as an infinite number of coin flips!</a:t>
                </a:r>
              </a:p>
              <a:p>
                <a:endParaRPr lang="en-US" dirty="0"/>
              </a:p>
            </p:txBody>
          </p:sp>
        </mc:Fallback>
      </mc:AlternateContent>
      <p:sp>
        <p:nvSpPr>
          <p:cNvPr id="4" name="Slide Number Placeholder 3"/>
          <p:cNvSpPr>
            <a:spLocks noGrp="1"/>
          </p:cNvSpPr>
          <p:nvPr>
            <p:ph type="sldNum" sz="quarter" idx="5"/>
          </p:nvPr>
        </p:nvSpPr>
        <p:spPr/>
        <p:txBody>
          <a:bodyPr/>
          <a:lstStyle/>
          <a:p>
            <a:fld id="{A93AD357-0C40-4436-9D38-C47D60C1C9C1}" type="slidenum">
              <a:rPr lang="en-US" smtClean="0"/>
              <a:pPr/>
              <a:t>48</a:t>
            </a:fld>
            <a:endParaRPr lang="en-US"/>
          </a:p>
        </p:txBody>
      </p:sp>
    </p:spTree>
    <p:extLst>
      <p:ext uri="{BB962C8B-B14F-4D97-AF65-F5344CB8AC3E}">
        <p14:creationId xmlns:p14="http://schemas.microsoft.com/office/powerpoint/2010/main" val="1811270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So what would that mean?</a:t>
                </a:r>
              </a:p>
              <a:p>
                <a:endParaRPr lang="en-US" baseline="0" dirty="0"/>
              </a:p>
              <a:p>
                <a:r>
                  <a:rPr lang="en-US" baseline="0" dirty="0"/>
                  <a:t>Instead of calculating the probability, it calculates the probability density. If we flip an infinite number of coins, the chance to flip exactly 10 coins is 0. But, we can use this to calculate the chance of flipping at least 10 heads. Back in the day, people would calculate this using the integral, but it became so useful, the results were precalculated into a table of values, so you don’t need calculus to use this. These days the computer takes care of everything.</a:t>
                </a:r>
              </a:p>
              <a:p>
                <a:endParaRPr lang="en-US" baseline="0" dirty="0"/>
              </a:p>
              <a:p>
                <a:r>
                  <a:rPr lang="en-US" baseline="0" dirty="0"/>
                  <a:t>The bands highlighted in the picture are a famous set of bands. 68% of data samples from a normal distribution will within 1 standard deviation of the mean. So, when we sample our noisy pixels, 63.7% of them are going to have a value between -1 and 1.  95% of pixel values will be between -2 and 2. And 97.7% of the pixel values will be between -3 and 3.</a:t>
                </a:r>
              </a:p>
              <a:p>
                <a:endParaRPr lang="en-US" dirty="0"/>
              </a:p>
              <a:p>
                <a:r>
                  <a:rPr lang="en-US" dirty="0"/>
                  <a:t>When something is “normalized” using the normal distribution, that means it is fit to what’s called a “standard normal distribution”. That’s when the mean is 0 and the standard deviation is 1. The z score is a transformation of a variable to its corresponding standard normal distribution equivalent. For many images, the default pixel range is between 0 to 255 or 0 to 1. In the lab, we will convert the pixel values to -1 to 1 so it aligns with the noise we will be generating using the standard normal distribution.</a:t>
                </a:r>
              </a:p>
              <a:p>
                <a:endParaRPr lang="en-US" dirty="0"/>
              </a:p>
              <a:p>
                <a:r>
                  <a:rPr lang="en-US" dirty="0"/>
                  <a:t>In the lab, for each of our pixel values in our image, we will be selecting values based on this standard normal distribution, and this will be key to the theory behind diffusion models.</a:t>
                </a:r>
              </a:p>
            </p:txBody>
          </p:sp>
        </mc:Choice>
        <mc:Fallback xmlns="">
          <p:sp>
            <p:nvSpPr>
              <p:cNvPr id="3" name="Notes Placeholder 2"/>
              <p:cNvSpPr>
                <a:spLocks noGrp="1"/>
              </p:cNvSpPr>
              <p:nvPr>
                <p:ph type="body" idx="1"/>
              </p:nvPr>
            </p:nvSpPr>
            <p:spPr/>
            <p:txBody>
              <a:bodyPr/>
              <a:lstStyle/>
              <a:p>
                <a:r>
                  <a:rPr lang="en-US" dirty="0"/>
                  <a:t>The normal curve was modified to have two important parameters. </a:t>
                </a:r>
                <a:r>
                  <a:rPr lang="el-GR"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μ</a:t>
                </a:r>
                <a:r>
                  <a:rPr lang="en-US" dirty="0"/>
                  <a:t> (mu, sounds like mew the</a:t>
                </a:r>
                <a:r>
                  <a:rPr lang="en-US" baseline="0" dirty="0"/>
                  <a:t> </a:t>
                </a:r>
                <a:r>
                  <a:rPr lang="en-US" baseline="0" dirty="0" err="1"/>
                  <a:t>pokemon</a:t>
                </a:r>
                <a:r>
                  <a:rPr lang="en-US" baseline="0" dirty="0"/>
                  <a:t>)</a:t>
                </a:r>
                <a:r>
                  <a:rPr lang="en-US" dirty="0"/>
                  <a:t> is the model mean, or as it’s also</a:t>
                </a:r>
                <a:r>
                  <a:rPr lang="en-US" baseline="0" dirty="0"/>
                  <a:t> called, the average. </a:t>
                </a:r>
                <a:r>
                  <a:rPr lang="en-US" sz="1200" b="0" i="0">
                    <a:solidFill>
                      <a:schemeClr val="bg1"/>
                    </a:solidFill>
                    <a:latin typeface="Cambria Math" panose="02040503050406030204" pitchFamily="18" charset="0"/>
                    <a:ea typeface="Cambria Math" panose="02040503050406030204" pitchFamily="18" charset="0"/>
                    <a:cs typeface="NVIDIA Sans" panose="020B0503020203020204" pitchFamily="34" charset="0"/>
                  </a:rPr>
                  <a:t>𝜎</a:t>
                </a:r>
                <a:r>
                  <a:rPr lang="en-US" dirty="0"/>
                  <a:t> (sigma) is the standard</a:t>
                </a:r>
                <a:r>
                  <a:rPr lang="en-US" baseline="0" dirty="0"/>
                  <a:t> deviation and represents the spread of the distribution, or how much it is stretched or squished horizontally.</a:t>
                </a:r>
              </a:p>
              <a:p>
                <a:endParaRPr lang="en-US" baseline="0" dirty="0"/>
              </a:p>
              <a:p>
                <a:r>
                  <a:rPr lang="en-US" baseline="0" dirty="0"/>
                  <a:t>Instead of calculating the probability, it calculates the probability density. If we flip an infinite amount of coins, the chance to flip exactly 10 coins is 0. But, we can use this to calculate the chance of flipping at least 10 heads. Back in the day, people would calculate this using the integral, but it became so useful, the results were precalculated into a table of values so you don’t need calculus to use this. These days the computer takes care of everything.</a:t>
                </a:r>
                <a:endParaRPr lang="en-US" dirty="0"/>
              </a:p>
              <a:p>
                <a:endParaRPr lang="en-US" dirty="0"/>
              </a:p>
              <a:p>
                <a:r>
                  <a:rPr lang="en-US" dirty="0"/>
                  <a:t>When something is “normalized” using the normal distribution, that means it is fit to what’s called a “standard normal distribution”. That’s when the mean is 0 and the standard deviation is 1. The z score is a transformation of a variable to its corresponding standard normal distribution equivalent.</a:t>
                </a:r>
              </a:p>
              <a:p>
                <a:endParaRPr lang="en-US" dirty="0"/>
              </a:p>
              <a:p>
                <a:r>
                  <a:rPr lang="en-US" dirty="0"/>
                  <a:t>In the lab, for each of our pixel values in our image, we will be selecting values based on this standard normal distribution, and will be key to the theory behind diffusion models.</a:t>
                </a:r>
              </a:p>
            </p:txBody>
          </p:sp>
        </mc:Fallback>
      </mc:AlternateContent>
      <p:sp>
        <p:nvSpPr>
          <p:cNvPr id="4" name="Slide Number Placeholder 3"/>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11897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course, we will be showcasing images generated by Adobe Firefly. Beside each image that was generated, we provide the prompt used to create it.</a:t>
            </a:r>
          </a:p>
          <a:p>
            <a:endParaRPr lang="en-US" dirty="0"/>
          </a:p>
          <a:p>
            <a:r>
              <a:rPr lang="en-US" dirty="0"/>
              <a:t>In the 1950’s Alan Turing proposed a question, “Can machines think?” Since the definition of consciousness is difficult to define, he then proposed a test: could a machine imitate a human well enough that a human did not know it was a machine? He called this test, the Imitation Game.</a:t>
            </a:r>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61245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ten years later in 1961, researchers were attempting to emulate various instruments with electronic sound. Of these instruments, the human voice was one of the most difficult to replicate. The IBM 704 is considered the first machine to synthesize human singing. If you’re a fan of sci-fi and wonder why computers often sing about daisies, that’s because the first song sung by a computer is “Daisy Bell”.</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56092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the same time, Eliza was created to replicate the questioning of a psychologist to help people talk through their problems. It was considered one of the first great successes of natural language processing. Eliza was created by Joseph </a:t>
            </a:r>
            <a:r>
              <a:rPr lang="en-US" dirty="0" err="1"/>
              <a:t>Weizenbaum</a:t>
            </a:r>
            <a:r>
              <a:rPr lang="en-US" dirty="0"/>
              <a:t> , and the JavaScript version here was created by  Michael Wallace and George Dunlop </a:t>
            </a:r>
          </a:p>
          <a:p>
            <a:endParaRPr lang="en-US" dirty="0"/>
          </a:p>
          <a:p>
            <a:r>
              <a:rPr lang="en-US" dirty="0"/>
              <a:t>If you downloaded the slides, a link to Eliza is in the instructor notes. The image here is my own conversation with Eliza.</a:t>
            </a:r>
          </a:p>
          <a:p>
            <a:endParaRPr lang="en-US" dirty="0"/>
          </a:p>
          <a:p>
            <a:r>
              <a:rPr lang="en-US" dirty="0"/>
              <a:t>https://psych.fullerton.edu/mbirnbaum/psych101/eliza.htm</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1004050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Eliza’s era, the generative AI field was considered dormant for many years. However, many advancements in computer technology gave rise to the AI we have today. It became easier to digitally create and store music. Videogames were a playground to test how a computer could respond to human input. Computer graphics helped speed up hand animation or gave some films a sci-fi feel. When instant messaging became a thing, smarter and smarter chatbots were developed.</a:t>
            </a:r>
          </a:p>
          <a:p>
            <a:endParaRPr lang="en-US" dirty="0"/>
          </a:p>
          <a:p>
            <a:r>
              <a:rPr lang="en-US" dirty="0"/>
              <a:t>Even though computers weren’t thinking in the way that Turing suggested, people increasingly interacted with computers.</a:t>
            </a:r>
          </a:p>
          <a:p>
            <a:endParaRPr lang="en-US" dirty="0"/>
          </a:p>
          <a:p>
            <a:r>
              <a:rPr lang="en-US" dirty="0"/>
              <a:t>What were some of your favorite technological advancements that paved the way for what we have now?</a:t>
            </a:r>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406352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Neural Networks in the past decade, we’ve seen an explosion of Generative AI applications.</a:t>
            </a:r>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3137653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0.png"/><Relationship Id="rId3" Type="http://schemas.openxmlformats.org/officeDocument/2006/relationships/image" Target="../media/image28.jpeg"/><Relationship Id="rId7" Type="http://schemas.openxmlformats.org/officeDocument/2006/relationships/image" Target="../media/image26.png"/><Relationship Id="rId12"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4.svg"/><Relationship Id="rId1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3.jpeg"/><Relationship Id="rId3" Type="http://schemas.openxmlformats.org/officeDocument/2006/relationships/image" Target="../media/image32.png"/><Relationship Id="rId7" Type="http://schemas.openxmlformats.org/officeDocument/2006/relationships/image" Target="../media/image23.png"/><Relationship Id="rId12"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34.jpeg"/><Relationship Id="rId5" Type="http://schemas.openxmlformats.org/officeDocument/2006/relationships/image" Target="../media/image12.jpeg"/><Relationship Id="rId10" Type="http://schemas.openxmlformats.org/officeDocument/2006/relationships/image" Target="../media/image27.svg"/><Relationship Id="rId4" Type="http://schemas.openxmlformats.org/officeDocument/2006/relationships/image" Target="../media/image3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0.png"/><Relationship Id="rId3" Type="http://schemas.openxmlformats.org/officeDocument/2006/relationships/image" Target="../media/image28.jpeg"/><Relationship Id="rId7" Type="http://schemas.openxmlformats.org/officeDocument/2006/relationships/image" Target="../media/image26.png"/><Relationship Id="rId12"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4.svg"/><Relationship Id="rId1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0.png"/><Relationship Id="rId3" Type="http://schemas.openxmlformats.org/officeDocument/2006/relationships/image" Target="../media/image28.jpeg"/><Relationship Id="rId7" Type="http://schemas.openxmlformats.org/officeDocument/2006/relationships/image" Target="../media/image26.png"/><Relationship Id="rId12"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24.svg"/><Relationship Id="rId1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3.pn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jpg"/><Relationship Id="rId9"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55.jpeg"/><Relationship Id="rId7" Type="http://schemas.openxmlformats.org/officeDocument/2006/relationships/image" Target="../media/image6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610.png"/><Relationship Id="rId4" Type="http://schemas.openxmlformats.org/officeDocument/2006/relationships/image" Target="../media/image55.png"/><Relationship Id="rId9" Type="http://schemas.openxmlformats.org/officeDocument/2006/relationships/image" Target="../media/image640.png"/></Relationships>
</file>

<file path=ppt/slides/_rels/slide49.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png"/><Relationship Id="rId5" Type="http://schemas.microsoft.com/office/2007/relationships/hdphoto" Target="../media/hdphoto4.wdp"/><Relationship Id="rId4" Type="http://schemas.openxmlformats.org/officeDocument/2006/relationships/image" Target="../media/image69.png"/><Relationship Id="rId9"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a:t>Generative AI with</a:t>
            </a:r>
            <a:br>
              <a:rPr lang="en-US"/>
            </a:br>
            <a:r>
              <a:rPr lang="en-US"/>
              <a:t>Diffusion Models</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a:t>Part 1: From U-Nets to Diffusion</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p:txBody>
          <a:bodyPr/>
          <a:lstStyle/>
          <a:p>
            <a:r>
              <a:rPr lang="en-US"/>
              <a:t>Deep Dreaming</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2514600" y="2487613"/>
            <a:ext cx="31546800" cy="1408112"/>
          </a:xfrm>
        </p:spPr>
        <p:txBody>
          <a:bodyPr/>
          <a:lstStyle/>
          <a:p>
            <a:r>
              <a:rPr lang="en-US"/>
              <a:t>Images by Martin </a:t>
            </a:r>
            <a:r>
              <a:rPr lang="en-US" err="1"/>
              <a:t>Thoma</a:t>
            </a:r>
            <a:endParaRPr lang="en-US"/>
          </a:p>
        </p:txBody>
      </p:sp>
      <p:pic>
        <p:nvPicPr>
          <p:cNvPr id="13" name="Picture Placeholder 12" descr="A group of animals with a dragon and dog in the middle&#10;&#10;Description automatically generated with medium confidence">
            <a:extLst>
              <a:ext uri="{FF2B5EF4-FFF2-40B4-BE49-F238E27FC236}">
                <a16:creationId xmlns:a16="http://schemas.microsoft.com/office/drawing/2014/main" id="{70F84029-7574-6675-979F-86147959C453}"/>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l="16343" r="16343"/>
          <a:stretch>
            <a:fillRect/>
          </a:stretch>
        </p:blipFill>
        <p:spPr/>
      </p:pic>
      <p:pic>
        <p:nvPicPr>
          <p:cNvPr id="11" name="Picture Placeholder 10" descr="A blue creature with many animals&#10;&#10;Description automatically generated with medium confidence">
            <a:extLst>
              <a:ext uri="{FF2B5EF4-FFF2-40B4-BE49-F238E27FC236}">
                <a16:creationId xmlns:a16="http://schemas.microsoft.com/office/drawing/2014/main" id="{DAF079A4-A758-EA2D-8346-75896C88D306}"/>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16343" r="16343"/>
          <a:stretch>
            <a:fillRect/>
          </a:stretch>
        </p:blipFill>
        <p:spPr/>
      </p:pic>
      <p:pic>
        <p:nvPicPr>
          <p:cNvPr id="24" name="Picture Placeholder 23" descr="A group of jellyfish in blue water&#10;&#10;Description automatically generated">
            <a:extLst>
              <a:ext uri="{FF2B5EF4-FFF2-40B4-BE49-F238E27FC236}">
                <a16:creationId xmlns:a16="http://schemas.microsoft.com/office/drawing/2014/main" id="{EDBC0502-C4D8-C36D-9772-5ECAF3CA7105}"/>
              </a:ext>
            </a:extLst>
          </p:cNvPr>
          <p:cNvPicPr>
            <a:picLocks noGrp="1" noChangeAspect="1"/>
          </p:cNvPicPr>
          <p:nvPr>
            <p:ph type="pic" sz="quarter" idx="25"/>
          </p:nvPr>
        </p:nvPicPr>
        <p:blipFill>
          <a:blip r:embed="rId5">
            <a:extLst>
              <a:ext uri="{28A0092B-C50C-407E-A947-70E740481C1C}">
                <a14:useLocalDpi xmlns:a14="http://schemas.microsoft.com/office/drawing/2010/main" val="0"/>
              </a:ext>
            </a:extLst>
          </a:blip>
          <a:srcRect l="16343" r="16343"/>
          <a:stretch>
            <a:fillRect/>
          </a:stretch>
        </p:blipFill>
        <p:spPr/>
      </p:pic>
      <p:sp>
        <p:nvSpPr>
          <p:cNvPr id="18" name="Text Placeholder 17">
            <a:extLst>
              <a:ext uri="{FF2B5EF4-FFF2-40B4-BE49-F238E27FC236}">
                <a16:creationId xmlns:a16="http://schemas.microsoft.com/office/drawing/2014/main" id="{59669DAB-C929-2A32-B4F0-244EFBFDCB65}"/>
              </a:ext>
            </a:extLst>
          </p:cNvPr>
          <p:cNvSpPr>
            <a:spLocks noGrp="1"/>
          </p:cNvSpPr>
          <p:nvPr>
            <p:ph type="body" sz="quarter" idx="67"/>
          </p:nvPr>
        </p:nvSpPr>
        <p:spPr/>
        <p:txBody>
          <a:bodyPr/>
          <a:lstStyle/>
          <a:p>
            <a:r>
              <a:rPr lang="en-US"/>
              <a:t>Original</a:t>
            </a:r>
          </a:p>
        </p:txBody>
      </p:sp>
      <p:sp>
        <p:nvSpPr>
          <p:cNvPr id="19" name="Text Placeholder 18">
            <a:extLst>
              <a:ext uri="{FF2B5EF4-FFF2-40B4-BE49-F238E27FC236}">
                <a16:creationId xmlns:a16="http://schemas.microsoft.com/office/drawing/2014/main" id="{53982034-C3BA-29AA-62C9-661EE9CA7711}"/>
              </a:ext>
            </a:extLst>
          </p:cNvPr>
          <p:cNvSpPr>
            <a:spLocks noGrp="1"/>
          </p:cNvSpPr>
          <p:nvPr>
            <p:ph type="body" sz="quarter" idx="69"/>
          </p:nvPr>
        </p:nvSpPr>
        <p:spPr/>
        <p:txBody>
          <a:bodyPr/>
          <a:lstStyle/>
          <a:p>
            <a:endParaRPr lang="en-US"/>
          </a:p>
        </p:txBody>
      </p:sp>
      <p:sp>
        <p:nvSpPr>
          <p:cNvPr id="20" name="Text Placeholder 19">
            <a:extLst>
              <a:ext uri="{FF2B5EF4-FFF2-40B4-BE49-F238E27FC236}">
                <a16:creationId xmlns:a16="http://schemas.microsoft.com/office/drawing/2014/main" id="{2979410E-35A6-A772-8CB4-6526F04DBB06}"/>
              </a:ext>
            </a:extLst>
          </p:cNvPr>
          <p:cNvSpPr>
            <a:spLocks noGrp="1"/>
          </p:cNvSpPr>
          <p:nvPr>
            <p:ph type="body" sz="quarter" idx="71"/>
          </p:nvPr>
        </p:nvSpPr>
        <p:spPr/>
        <p:txBody>
          <a:bodyPr/>
          <a:lstStyle/>
          <a:p>
            <a:r>
              <a:rPr lang="en-US"/>
              <a:t>10 Iterations</a:t>
            </a:r>
          </a:p>
        </p:txBody>
      </p:sp>
      <p:sp>
        <p:nvSpPr>
          <p:cNvPr id="21" name="Text Placeholder 20">
            <a:extLst>
              <a:ext uri="{FF2B5EF4-FFF2-40B4-BE49-F238E27FC236}">
                <a16:creationId xmlns:a16="http://schemas.microsoft.com/office/drawing/2014/main" id="{2855FC18-8AB3-BC59-6856-47F1C472F95F}"/>
              </a:ext>
            </a:extLst>
          </p:cNvPr>
          <p:cNvSpPr>
            <a:spLocks noGrp="1"/>
          </p:cNvSpPr>
          <p:nvPr>
            <p:ph type="body" sz="quarter" idx="72"/>
          </p:nvPr>
        </p:nvSpPr>
        <p:spPr/>
        <p:txBody>
          <a:bodyPr/>
          <a:lstStyle/>
          <a:p>
            <a:endParaRPr lang="en-US"/>
          </a:p>
        </p:txBody>
      </p:sp>
      <p:sp>
        <p:nvSpPr>
          <p:cNvPr id="22" name="Text Placeholder 21">
            <a:extLst>
              <a:ext uri="{FF2B5EF4-FFF2-40B4-BE49-F238E27FC236}">
                <a16:creationId xmlns:a16="http://schemas.microsoft.com/office/drawing/2014/main" id="{7C790A82-49CA-B1E3-4B2A-5CD91DF9FDD6}"/>
              </a:ext>
            </a:extLst>
          </p:cNvPr>
          <p:cNvSpPr>
            <a:spLocks noGrp="1"/>
          </p:cNvSpPr>
          <p:nvPr>
            <p:ph type="body" sz="quarter" idx="73"/>
          </p:nvPr>
        </p:nvSpPr>
        <p:spPr/>
        <p:txBody>
          <a:bodyPr/>
          <a:lstStyle/>
          <a:p>
            <a:r>
              <a:rPr lang="en-US"/>
              <a:t>50 Iterations</a:t>
            </a:r>
          </a:p>
        </p:txBody>
      </p:sp>
      <p:sp>
        <p:nvSpPr>
          <p:cNvPr id="23" name="Text Placeholder 22">
            <a:extLst>
              <a:ext uri="{FF2B5EF4-FFF2-40B4-BE49-F238E27FC236}">
                <a16:creationId xmlns:a16="http://schemas.microsoft.com/office/drawing/2014/main" id="{667C4CC2-5236-988C-485C-322E9DD4A5D5}"/>
              </a:ext>
            </a:extLst>
          </p:cNvPr>
          <p:cNvSpPr>
            <a:spLocks noGrp="1"/>
          </p:cNvSpPr>
          <p:nvPr>
            <p:ph type="body" sz="quarter" idx="74"/>
          </p:nvPr>
        </p:nvSpPr>
        <p:spPr/>
        <p:txBody>
          <a:bodyPr/>
          <a:lstStyle/>
          <a:p>
            <a:endParaRPr lang="en-US"/>
          </a:p>
        </p:txBody>
      </p:sp>
    </p:spTree>
    <p:extLst>
      <p:ext uri="{BB962C8B-B14F-4D97-AF65-F5344CB8AC3E}">
        <p14:creationId xmlns:p14="http://schemas.microsoft.com/office/powerpoint/2010/main" val="2592948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pic>
        <p:nvPicPr>
          <p:cNvPr id="30" name="Picture 29" descr="A row of arcade machines&#10;&#10;Description automatically generated">
            <a:extLst>
              <a:ext uri="{FF2B5EF4-FFF2-40B4-BE49-F238E27FC236}">
                <a16:creationId xmlns:a16="http://schemas.microsoft.com/office/drawing/2014/main" id="{ECEAE813-5538-0FC6-930C-BD9CBD0D7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457" y="5451959"/>
            <a:ext cx="5219481" cy="5219481"/>
          </a:xfrm>
          <a:prstGeom prst="rect">
            <a:avLst/>
          </a:prstGeom>
        </p:spPr>
      </p:pic>
      <p:grpSp>
        <p:nvGrpSpPr>
          <p:cNvPr id="44" name="Group 43">
            <a:extLst>
              <a:ext uri="{FF2B5EF4-FFF2-40B4-BE49-F238E27FC236}">
                <a16:creationId xmlns:a16="http://schemas.microsoft.com/office/drawing/2014/main" id="{A1C19A3C-312B-C472-4C69-F34C1091D1CB}"/>
              </a:ext>
            </a:extLst>
          </p:cNvPr>
          <p:cNvGrpSpPr/>
          <p:nvPr/>
        </p:nvGrpSpPr>
        <p:grpSpPr>
          <a:xfrm>
            <a:off x="7029465" y="5608695"/>
            <a:ext cx="5256808" cy="5126092"/>
            <a:chOff x="9719389" y="5884925"/>
            <a:chExt cx="4721396" cy="3811927"/>
          </a:xfrm>
        </p:grpSpPr>
        <p:pic>
          <p:nvPicPr>
            <p:cNvPr id="39" name="Picture 38">
              <a:extLst>
                <a:ext uri="{FF2B5EF4-FFF2-40B4-BE49-F238E27FC236}">
                  <a16:creationId xmlns:a16="http://schemas.microsoft.com/office/drawing/2014/main" id="{250F0FEE-0FC5-AC1C-8C56-D7941AA7413B}"/>
                </a:ext>
              </a:extLst>
            </p:cNvPr>
            <p:cNvPicPr>
              <a:picLocks noChangeAspect="1"/>
            </p:cNvPicPr>
            <p:nvPr/>
          </p:nvPicPr>
          <p:blipFill>
            <a:blip r:embed="rId4"/>
            <a:stretch>
              <a:fillRect/>
            </a:stretch>
          </p:blipFill>
          <p:spPr>
            <a:xfrm>
              <a:off x="9719389" y="5888737"/>
              <a:ext cx="3777830" cy="3762927"/>
            </a:xfrm>
            <a:prstGeom prst="rect">
              <a:avLst/>
            </a:prstGeom>
            <a:scene3d>
              <a:camera prst="isometricOffAxis2Right"/>
              <a:lightRig rig="threePt" dir="t"/>
            </a:scene3d>
          </p:spPr>
        </p:pic>
        <p:pic>
          <p:nvPicPr>
            <p:cNvPr id="41" name="Picture 40">
              <a:extLst>
                <a:ext uri="{FF2B5EF4-FFF2-40B4-BE49-F238E27FC236}">
                  <a16:creationId xmlns:a16="http://schemas.microsoft.com/office/drawing/2014/main" id="{ABF07E9A-5C80-9C8B-40F2-7F3B66B36029}"/>
                </a:ext>
              </a:extLst>
            </p:cNvPr>
            <p:cNvPicPr>
              <a:picLocks noChangeAspect="1"/>
            </p:cNvPicPr>
            <p:nvPr/>
          </p:nvPicPr>
          <p:blipFill>
            <a:blip r:embed="rId5"/>
            <a:stretch>
              <a:fillRect/>
            </a:stretch>
          </p:blipFill>
          <p:spPr>
            <a:xfrm>
              <a:off x="10198793" y="5884925"/>
              <a:ext cx="3777830" cy="3785311"/>
            </a:xfrm>
            <a:prstGeom prst="rect">
              <a:avLst/>
            </a:prstGeom>
            <a:scene3d>
              <a:camera prst="isometricOffAxis2Right"/>
              <a:lightRig rig="threePt" dir="t"/>
            </a:scene3d>
          </p:spPr>
        </p:pic>
        <p:pic>
          <p:nvPicPr>
            <p:cNvPr id="43" name="Picture 42">
              <a:extLst>
                <a:ext uri="{FF2B5EF4-FFF2-40B4-BE49-F238E27FC236}">
                  <a16:creationId xmlns:a16="http://schemas.microsoft.com/office/drawing/2014/main" id="{C57FC3DE-E679-9BA5-7F57-CC11D33EF831}"/>
                </a:ext>
              </a:extLst>
            </p:cNvPr>
            <p:cNvPicPr>
              <a:picLocks noChangeAspect="1"/>
            </p:cNvPicPr>
            <p:nvPr/>
          </p:nvPicPr>
          <p:blipFill>
            <a:blip r:embed="rId6"/>
            <a:stretch>
              <a:fillRect/>
            </a:stretch>
          </p:blipFill>
          <p:spPr>
            <a:xfrm>
              <a:off x="10662955" y="5896356"/>
              <a:ext cx="3777830" cy="3800496"/>
            </a:xfrm>
            <a:prstGeom prst="rect">
              <a:avLst/>
            </a:prstGeom>
            <a:scene3d>
              <a:camera prst="isometricOffAxis2Right"/>
              <a:lightRig rig="threePt" dir="t"/>
            </a:scene3d>
          </p:spPr>
        </p:pic>
      </p:grpSp>
      <p:sp>
        <p:nvSpPr>
          <p:cNvPr id="56" name="Rectangle 55">
            <a:extLst>
              <a:ext uri="{FF2B5EF4-FFF2-40B4-BE49-F238E27FC236}">
                <a16:creationId xmlns:a16="http://schemas.microsoft.com/office/drawing/2014/main" id="{321D19A5-D952-26BA-A5D1-5607B923659B}"/>
              </a:ext>
            </a:extLst>
          </p:cNvPr>
          <p:cNvSpPr/>
          <p:nvPr/>
        </p:nvSpPr>
        <p:spPr>
          <a:xfrm>
            <a:off x="30610268" y="4787558"/>
            <a:ext cx="3185651" cy="65482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 name="Oval 56">
            <a:extLst>
              <a:ext uri="{FF2B5EF4-FFF2-40B4-BE49-F238E27FC236}">
                <a16:creationId xmlns:a16="http://schemas.microsoft.com/office/drawing/2014/main" id="{3DCB7D6B-0B3E-36B1-E253-C75E8E531633}"/>
              </a:ext>
            </a:extLst>
          </p:cNvPr>
          <p:cNvSpPr/>
          <p:nvPr/>
        </p:nvSpPr>
        <p:spPr>
          <a:xfrm>
            <a:off x="31082215" y="5294967"/>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Real</a:t>
            </a:r>
          </a:p>
        </p:txBody>
      </p:sp>
      <p:sp>
        <p:nvSpPr>
          <p:cNvPr id="60" name="Oval 59">
            <a:extLst>
              <a:ext uri="{FF2B5EF4-FFF2-40B4-BE49-F238E27FC236}">
                <a16:creationId xmlns:a16="http://schemas.microsoft.com/office/drawing/2014/main" id="{828B4D1D-CC7B-3345-381C-9283AA7165E9}"/>
              </a:ext>
            </a:extLst>
          </p:cNvPr>
          <p:cNvSpPr/>
          <p:nvPr/>
        </p:nvSpPr>
        <p:spPr>
          <a:xfrm>
            <a:off x="31082215" y="8137729"/>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Fake</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5641566"/>
            <a:ext cx="914400" cy="914400"/>
          </a:xfrm>
          <a:prstGeom prst="rect">
            <a:avLst/>
          </a:prstGeom>
        </p:spPr>
      </p:pic>
      <p:grpSp>
        <p:nvGrpSpPr>
          <p:cNvPr id="1035" name="Group 1034">
            <a:extLst>
              <a:ext uri="{FF2B5EF4-FFF2-40B4-BE49-F238E27FC236}">
                <a16:creationId xmlns:a16="http://schemas.microsoft.com/office/drawing/2014/main" id="{5C9649F3-B79B-B12C-48FA-369FB76A65B7}"/>
              </a:ext>
            </a:extLst>
          </p:cNvPr>
          <p:cNvGrpSpPr/>
          <p:nvPr/>
        </p:nvGrpSpPr>
        <p:grpSpPr>
          <a:xfrm>
            <a:off x="11570397" y="5213610"/>
            <a:ext cx="2868518" cy="5580518"/>
            <a:chOff x="17866626" y="11363695"/>
            <a:chExt cx="2448232" cy="2874828"/>
          </a:xfrm>
          <a:solidFill>
            <a:schemeClr val="bg2">
              <a:lumMod val="25000"/>
            </a:schemeClr>
          </a:solidFill>
          <a:effectLst/>
        </p:grpSpPr>
        <p:sp>
          <p:nvSpPr>
            <p:cNvPr id="1033" name="Trapezoid 1032">
              <a:extLst>
                <a:ext uri="{FF2B5EF4-FFF2-40B4-BE49-F238E27FC236}">
                  <a16:creationId xmlns:a16="http://schemas.microsoft.com/office/drawing/2014/main" id="{2C12AEEC-FF6D-0A2D-B1E5-531994843957}"/>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4" name="TextBox 1033">
              <a:extLst>
                <a:ext uri="{FF2B5EF4-FFF2-40B4-BE49-F238E27FC236}">
                  <a16:creationId xmlns:a16="http://schemas.microsoft.com/office/drawing/2014/main" id="{2CF82CBA-0BC6-5474-702C-B129E1B2A62B}"/>
                </a:ext>
              </a:extLst>
            </p:cNvPr>
            <p:cNvSpPr txBox="1"/>
            <p:nvPr/>
          </p:nvSpPr>
          <p:spPr>
            <a:xfrm>
              <a:off x="18058533" y="12135101"/>
              <a:ext cx="2014309" cy="124373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4" name="Cube 53">
            <a:extLst>
              <a:ext uri="{FF2B5EF4-FFF2-40B4-BE49-F238E27FC236}">
                <a16:creationId xmlns:a16="http://schemas.microsoft.com/office/drawing/2014/main" id="{EF69E034-41B5-AB08-1AEB-F1CE09A9E7CC}"/>
              </a:ext>
            </a:extLst>
          </p:cNvPr>
          <p:cNvSpPr/>
          <p:nvPr/>
        </p:nvSpPr>
        <p:spPr>
          <a:xfrm>
            <a:off x="14811797" y="6076951"/>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36" name="Group 1035">
            <a:extLst>
              <a:ext uri="{FF2B5EF4-FFF2-40B4-BE49-F238E27FC236}">
                <a16:creationId xmlns:a16="http://schemas.microsoft.com/office/drawing/2014/main" id="{548BE27C-C5FB-DD75-DAAD-082418DF5CA3}"/>
              </a:ext>
            </a:extLst>
          </p:cNvPr>
          <p:cNvGrpSpPr/>
          <p:nvPr/>
        </p:nvGrpSpPr>
        <p:grpSpPr>
          <a:xfrm>
            <a:off x="17808345" y="6150156"/>
            <a:ext cx="2448232" cy="3168274"/>
            <a:chOff x="17866626" y="10922226"/>
            <a:chExt cx="2448232" cy="3316296"/>
          </a:xfrm>
          <a:solidFill>
            <a:schemeClr val="bg2">
              <a:lumMod val="25000"/>
            </a:schemeClr>
          </a:solidFill>
          <a:scene3d>
            <a:camera prst="orthographicFront"/>
            <a:lightRig rig="threePt" dir="t"/>
          </a:scene3d>
        </p:grpSpPr>
        <p:sp>
          <p:nvSpPr>
            <p:cNvPr id="1037" name="Trapezoid 1036">
              <a:extLst>
                <a:ext uri="{FF2B5EF4-FFF2-40B4-BE49-F238E27FC236}">
                  <a16:creationId xmlns:a16="http://schemas.microsoft.com/office/drawing/2014/main" id="{0E560AFA-C494-7871-8798-AC4347AAEBFB}"/>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8" name="TextBox 1037">
              <a:extLst>
                <a:ext uri="{FF2B5EF4-FFF2-40B4-BE49-F238E27FC236}">
                  <a16:creationId xmlns:a16="http://schemas.microsoft.com/office/drawing/2014/main" id="{8E6D0200-0FE7-CB18-DDF6-D76178BBAEF3}"/>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5" name="Cube 54">
            <a:extLst>
              <a:ext uri="{FF2B5EF4-FFF2-40B4-BE49-F238E27FC236}">
                <a16:creationId xmlns:a16="http://schemas.microsoft.com/office/drawing/2014/main" id="{6EAA52D9-0986-B343-C28E-4CF0A4C05E72}"/>
              </a:ext>
            </a:extLst>
          </p:cNvPr>
          <p:cNvSpPr/>
          <p:nvPr/>
        </p:nvSpPr>
        <p:spPr>
          <a:xfrm>
            <a:off x="20629459" y="6923402"/>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40" name="Group 1039">
            <a:extLst>
              <a:ext uri="{FF2B5EF4-FFF2-40B4-BE49-F238E27FC236}">
                <a16:creationId xmlns:a16="http://schemas.microsoft.com/office/drawing/2014/main" id="{11C92A30-3B36-6DA8-92BE-3724744008D6}"/>
              </a:ext>
            </a:extLst>
          </p:cNvPr>
          <p:cNvGrpSpPr/>
          <p:nvPr/>
        </p:nvGrpSpPr>
        <p:grpSpPr>
          <a:xfrm>
            <a:off x="26565964" y="5870427"/>
            <a:ext cx="3727732" cy="3764421"/>
            <a:chOff x="26475353" y="5661982"/>
            <a:chExt cx="3727732" cy="3764421"/>
          </a:xfrm>
        </p:grpSpPr>
        <p:pic>
          <p:nvPicPr>
            <p:cNvPr id="62" name="Picture 61" descr="A black background with a black square&#10;&#10;Description automatically generated with medium confidence">
              <a:extLst>
                <a:ext uri="{FF2B5EF4-FFF2-40B4-BE49-F238E27FC236}">
                  <a16:creationId xmlns:a16="http://schemas.microsoft.com/office/drawing/2014/main" id="{83ACBFE5-C032-EC41-B9A9-EBADA3D8D8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475353" y="5661982"/>
              <a:ext cx="3727732" cy="3727732"/>
            </a:xfrm>
            <a:prstGeom prst="rect">
              <a:avLst/>
            </a:prstGeom>
          </p:spPr>
        </p:pic>
        <p:sp>
          <p:nvSpPr>
            <p:cNvPr id="1039" name="TextBox 1038">
              <a:extLst>
                <a:ext uri="{FF2B5EF4-FFF2-40B4-BE49-F238E27FC236}">
                  <a16:creationId xmlns:a16="http://schemas.microsoft.com/office/drawing/2014/main" id="{5EF155A7-7E91-97D6-DD2C-DEF358A369C7}"/>
                </a:ext>
              </a:extLst>
            </p:cNvPr>
            <p:cNvSpPr txBox="1"/>
            <p:nvPr/>
          </p:nvSpPr>
          <p:spPr>
            <a:xfrm>
              <a:off x="26649058" y="8718517"/>
              <a:ext cx="2890684" cy="707886"/>
            </a:xfrm>
            <a:prstGeom prst="rect">
              <a:avLst/>
            </a:prstGeom>
            <a:noFill/>
          </p:spPr>
          <p:txBody>
            <a:bodyPr wrap="square" rtlCol="0">
              <a:spAutoFit/>
            </a:bodyPr>
            <a:lstStyle/>
            <a:p>
              <a:pPr algn="ctr"/>
              <a:r>
                <a:rPr lang="en-US" sz="4000">
                  <a:solidFill>
                    <a:schemeClr val="bg1"/>
                  </a:solidFill>
                  <a:latin typeface="+mj-lt"/>
                </a:rPr>
                <a:t>DNN</a:t>
              </a:r>
            </a:p>
          </p:txBody>
        </p:sp>
      </p:grpSp>
      <p:grpSp>
        <p:nvGrpSpPr>
          <p:cNvPr id="1048" name="Group 1047">
            <a:extLst>
              <a:ext uri="{FF2B5EF4-FFF2-40B4-BE49-F238E27FC236}">
                <a16:creationId xmlns:a16="http://schemas.microsoft.com/office/drawing/2014/main" id="{FAC130DB-85E8-377B-DEBA-226114489ADA}"/>
              </a:ext>
            </a:extLst>
          </p:cNvPr>
          <p:cNvGrpSpPr/>
          <p:nvPr/>
        </p:nvGrpSpPr>
        <p:grpSpPr>
          <a:xfrm>
            <a:off x="16523879" y="9901598"/>
            <a:ext cx="4904181" cy="8723681"/>
            <a:chOff x="9875413" y="9901598"/>
            <a:chExt cx="5203524" cy="9311399"/>
          </a:xfrm>
        </p:grpSpPr>
        <p:grpSp>
          <p:nvGrpSpPr>
            <p:cNvPr id="1031" name="Group 1030">
              <a:extLst>
                <a:ext uri="{FF2B5EF4-FFF2-40B4-BE49-F238E27FC236}">
                  <a16:creationId xmlns:a16="http://schemas.microsoft.com/office/drawing/2014/main" id="{9DF822D3-A542-5E41-C6F2-7DD86534A646}"/>
                </a:ext>
              </a:extLst>
            </p:cNvPr>
            <p:cNvGrpSpPr/>
            <p:nvPr/>
          </p:nvGrpSpPr>
          <p:grpSpPr>
            <a:xfrm>
              <a:off x="9875414" y="11144818"/>
              <a:ext cx="5203522" cy="8068179"/>
              <a:chOff x="10623590" y="11373851"/>
              <a:chExt cx="5203522" cy="8068179"/>
            </a:xfrm>
          </p:grpSpPr>
          <p:sp>
            <p:nvSpPr>
              <p:cNvPr id="1029" name="Trapezoid 1028">
                <a:extLst>
                  <a:ext uri="{FF2B5EF4-FFF2-40B4-BE49-F238E27FC236}">
                    <a16:creationId xmlns:a16="http://schemas.microsoft.com/office/drawing/2014/main" id="{D82F420E-2140-54A4-50E0-059E7F059DDC}"/>
                  </a:ext>
                </a:extLst>
              </p:cNvPr>
              <p:cNvSpPr/>
              <p:nvPr/>
            </p:nvSpPr>
            <p:spPr>
              <a:xfrm rot="5400000">
                <a:off x="9191261" y="12806180"/>
                <a:ext cx="8068179" cy="5203522"/>
              </a:xfrm>
              <a:prstGeom prst="trapezoid">
                <a:avLst>
                  <a:gd name="adj" fmla="val 26713"/>
                </a:avLst>
              </a:prstGeom>
              <a:solidFill>
                <a:schemeClr val="bg2">
                  <a:lumMod val="25000"/>
                </a:schemeClr>
              </a:solid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50" name="Group 49">
                <a:extLst>
                  <a:ext uri="{FF2B5EF4-FFF2-40B4-BE49-F238E27FC236}">
                    <a16:creationId xmlns:a16="http://schemas.microsoft.com/office/drawing/2014/main" id="{EDC3082A-B323-E700-271C-62DE8E9445CA}"/>
                  </a:ext>
                </a:extLst>
              </p:cNvPr>
              <p:cNvGrpSpPr/>
              <p:nvPr/>
            </p:nvGrpSpPr>
            <p:grpSpPr>
              <a:xfrm>
                <a:off x="11087294" y="12637271"/>
                <a:ext cx="3895571" cy="5302360"/>
                <a:chOff x="9535781" y="12309197"/>
                <a:chExt cx="3895571" cy="5041457"/>
              </a:xfrm>
            </p:grpSpPr>
            <p:sp>
              <p:nvSpPr>
                <p:cNvPr id="46" name="TextBox 45">
                  <a:extLst>
                    <a:ext uri="{FF2B5EF4-FFF2-40B4-BE49-F238E27FC236}">
                      <a16:creationId xmlns:a16="http://schemas.microsoft.com/office/drawing/2014/main" id="{A8E9548A-35A5-3323-6B4E-FA5C899800AA}"/>
                    </a:ext>
                  </a:extLst>
                </p:cNvPr>
                <p:cNvSpPr txBox="1"/>
                <p:nvPr/>
              </p:nvSpPr>
              <p:spPr>
                <a:xfrm rot="10800000">
                  <a:off x="9535781" y="12309199"/>
                  <a:ext cx="800219" cy="5041455"/>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Convolution</a:t>
                  </a:r>
                </a:p>
              </p:txBody>
            </p:sp>
            <p:sp>
              <p:nvSpPr>
                <p:cNvPr id="47" name="TextBox 46">
                  <a:extLst>
                    <a:ext uri="{FF2B5EF4-FFF2-40B4-BE49-F238E27FC236}">
                      <a16:creationId xmlns:a16="http://schemas.microsoft.com/office/drawing/2014/main" id="{940B6DAF-9A14-8012-BC15-5EF39183511F}"/>
                    </a:ext>
                  </a:extLst>
                </p:cNvPr>
                <p:cNvSpPr txBox="1"/>
                <p:nvPr/>
              </p:nvSpPr>
              <p:spPr>
                <a:xfrm rot="10800000">
                  <a:off x="10568238" y="12309198"/>
                  <a:ext cx="800219" cy="5041455"/>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Normalization</a:t>
                  </a:r>
                </a:p>
              </p:txBody>
            </p:sp>
            <p:sp>
              <p:nvSpPr>
                <p:cNvPr id="48" name="TextBox 47">
                  <a:extLst>
                    <a:ext uri="{FF2B5EF4-FFF2-40B4-BE49-F238E27FC236}">
                      <a16:creationId xmlns:a16="http://schemas.microsoft.com/office/drawing/2014/main" id="{88687AD6-7FBA-F6D0-993E-771EF15D4E42}"/>
                    </a:ext>
                  </a:extLst>
                </p:cNvPr>
                <p:cNvSpPr txBox="1"/>
                <p:nvPr/>
              </p:nvSpPr>
              <p:spPr>
                <a:xfrm rot="10800000">
                  <a:off x="11600695" y="12309197"/>
                  <a:ext cx="800219" cy="5041454"/>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Activation Function</a:t>
                  </a:r>
                </a:p>
              </p:txBody>
            </p:sp>
            <p:sp>
              <p:nvSpPr>
                <p:cNvPr id="49" name="TextBox 48">
                  <a:extLst>
                    <a:ext uri="{FF2B5EF4-FFF2-40B4-BE49-F238E27FC236}">
                      <a16:creationId xmlns:a16="http://schemas.microsoft.com/office/drawing/2014/main" id="{BA6403AA-A517-F073-F0B9-B3CE99D1F9F9}"/>
                    </a:ext>
                  </a:extLst>
                </p:cNvPr>
                <p:cNvSpPr txBox="1"/>
                <p:nvPr/>
              </p:nvSpPr>
              <p:spPr>
                <a:xfrm rot="10800000">
                  <a:off x="12631133" y="13169310"/>
                  <a:ext cx="800219" cy="3548449"/>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Pooling</a:t>
                  </a:r>
                </a:p>
              </p:txBody>
            </p:sp>
          </p:grpSp>
        </p:grpSp>
        <p:sp>
          <p:nvSpPr>
            <p:cNvPr id="1042" name="Left Brace 1041">
              <a:extLst>
                <a:ext uri="{FF2B5EF4-FFF2-40B4-BE49-F238E27FC236}">
                  <a16:creationId xmlns:a16="http://schemas.microsoft.com/office/drawing/2014/main" id="{77B53506-8081-26E4-0026-DCC0916334C4}"/>
                </a:ext>
              </a:extLst>
            </p:cNvPr>
            <p:cNvSpPr/>
            <p:nvPr/>
          </p:nvSpPr>
          <p:spPr>
            <a:xfrm rot="5400000">
              <a:off x="11975589" y="7801422"/>
              <a:ext cx="1003171" cy="5203524"/>
            </a:xfrm>
            <a:prstGeom prst="leftBrace">
              <a:avLst>
                <a:gd name="adj1" fmla="val 28291"/>
                <a:gd name="adj2" fmla="val 50000"/>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745893" y="8581874"/>
            <a:ext cx="914400" cy="914400"/>
          </a:xfrm>
          <a:prstGeom prst="rect">
            <a:avLst/>
          </a:prstGeom>
        </p:spPr>
      </p:pic>
      <p:sp>
        <p:nvSpPr>
          <p:cNvPr id="1049" name="TextBox 1048">
            <a:extLst>
              <a:ext uri="{FF2B5EF4-FFF2-40B4-BE49-F238E27FC236}">
                <a16:creationId xmlns:a16="http://schemas.microsoft.com/office/drawing/2014/main" id="{654199DD-B884-2BA0-340D-48467CF50A4B}"/>
              </a:ext>
            </a:extLst>
          </p:cNvPr>
          <p:cNvSpPr txBox="1"/>
          <p:nvPr/>
        </p:nvSpPr>
        <p:spPr>
          <a:xfrm rot="10800000">
            <a:off x="25449173" y="5213609"/>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[0.1, -.2, … 0.9]</a:t>
            </a:r>
          </a:p>
        </p:txBody>
      </p:sp>
      <p:sp>
        <p:nvSpPr>
          <p:cNvPr id="1050" name="TextBox 1049">
            <a:extLst>
              <a:ext uri="{FF2B5EF4-FFF2-40B4-BE49-F238E27FC236}">
                <a16:creationId xmlns:a16="http://schemas.microsoft.com/office/drawing/2014/main" id="{60112976-0F3A-F62E-A24F-E517A6A47C33}"/>
              </a:ext>
            </a:extLst>
          </p:cNvPr>
          <p:cNvSpPr txBox="1"/>
          <p:nvPr/>
        </p:nvSpPr>
        <p:spPr>
          <a:xfrm>
            <a:off x="24403940" y="10671440"/>
            <a:ext cx="2890684" cy="707886"/>
          </a:xfrm>
          <a:prstGeom prst="rect">
            <a:avLst/>
          </a:prstGeom>
          <a:noFill/>
        </p:spPr>
        <p:txBody>
          <a:bodyPr wrap="square" rtlCol="0">
            <a:spAutoFit/>
          </a:bodyPr>
          <a:lstStyle/>
          <a:p>
            <a:pPr algn="ctr"/>
            <a:r>
              <a:rPr lang="en-US" sz="4000">
                <a:solidFill>
                  <a:schemeClr val="bg1"/>
                </a:solidFill>
                <a:latin typeface="+mj-lt"/>
              </a:rPr>
              <a:t>Flatten</a:t>
            </a:r>
          </a:p>
        </p:txBody>
      </p:sp>
      <p:sp>
        <p:nvSpPr>
          <p:cNvPr id="1052" name="TextBox 1051">
            <a:extLst>
              <a:ext uri="{FF2B5EF4-FFF2-40B4-BE49-F238E27FC236}">
                <a16:creationId xmlns:a16="http://schemas.microsoft.com/office/drawing/2014/main" id="{ECECA51D-FBAE-F61B-BD43-B9E1921CD0F5}"/>
              </a:ext>
            </a:extLst>
          </p:cNvPr>
          <p:cNvSpPr txBox="1"/>
          <p:nvPr/>
        </p:nvSpPr>
        <p:spPr>
          <a:xfrm>
            <a:off x="18432851" y="4278261"/>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Discrimination Network</a:t>
            </a:r>
          </a:p>
        </p:txBody>
      </p:sp>
    </p:spTree>
    <p:extLst>
      <p:ext uri="{BB962C8B-B14F-4D97-AF65-F5344CB8AC3E}">
        <p14:creationId xmlns:p14="http://schemas.microsoft.com/office/powerpoint/2010/main" val="3181817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 fill="hold"/>
                                        <p:tgtEl>
                                          <p:spTgt spid="60"/>
                                        </p:tgtEl>
                                        <p:attrNameLst>
                                          <p:attrName>fillcolor</p:attrName>
                                        </p:attrNameLst>
                                      </p:cBhvr>
                                      <p:to>
                                        <a:srgbClr val="CC0000"/>
                                      </p:to>
                                    </p:animClr>
                                    <p:set>
                                      <p:cBhvr>
                                        <p:cTn id="15" dur="10" fill="hold"/>
                                        <p:tgtEl>
                                          <p:spTgt spid="60"/>
                                        </p:tgtEl>
                                        <p:attrNameLst>
                                          <p:attrName>fill.type</p:attrName>
                                        </p:attrNameLst>
                                      </p:cBhvr>
                                      <p:to>
                                        <p:strVal val="solid"/>
                                      </p:to>
                                    </p:set>
                                    <p:set>
                                      <p:cBhvr>
                                        <p:cTn id="16" dur="10" fill="hold"/>
                                        <p:tgtEl>
                                          <p:spTgt spid="6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wooden blocks&#10;&#10;Description automatically generated">
            <a:extLst>
              <a:ext uri="{FF2B5EF4-FFF2-40B4-BE49-F238E27FC236}">
                <a16:creationId xmlns:a16="http://schemas.microsoft.com/office/drawing/2014/main" id="{A426791B-B13C-4784-8326-F1E5F133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13" y="5466924"/>
            <a:ext cx="5212080" cy="5212080"/>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sp>
        <p:nvSpPr>
          <p:cNvPr id="56" name="Rectangle 55">
            <a:extLst>
              <a:ext uri="{FF2B5EF4-FFF2-40B4-BE49-F238E27FC236}">
                <a16:creationId xmlns:a16="http://schemas.microsoft.com/office/drawing/2014/main" id="{321D19A5-D952-26BA-A5D1-5607B923659B}"/>
              </a:ext>
            </a:extLst>
          </p:cNvPr>
          <p:cNvSpPr/>
          <p:nvPr/>
        </p:nvSpPr>
        <p:spPr>
          <a:xfrm>
            <a:off x="30610268" y="4787558"/>
            <a:ext cx="3185651" cy="65482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 name="Oval 56">
            <a:extLst>
              <a:ext uri="{FF2B5EF4-FFF2-40B4-BE49-F238E27FC236}">
                <a16:creationId xmlns:a16="http://schemas.microsoft.com/office/drawing/2014/main" id="{3DCB7D6B-0B3E-36B1-E253-C75E8E531633}"/>
              </a:ext>
            </a:extLst>
          </p:cNvPr>
          <p:cNvSpPr/>
          <p:nvPr/>
        </p:nvSpPr>
        <p:spPr>
          <a:xfrm>
            <a:off x="31082215" y="5294967"/>
            <a:ext cx="2241756" cy="2241756"/>
          </a:xfrm>
          <a:prstGeom prst="ellipse">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Real</a:t>
            </a:r>
          </a:p>
        </p:txBody>
      </p:sp>
      <p:sp>
        <p:nvSpPr>
          <p:cNvPr id="60" name="Oval 59">
            <a:extLst>
              <a:ext uri="{FF2B5EF4-FFF2-40B4-BE49-F238E27FC236}">
                <a16:creationId xmlns:a16="http://schemas.microsoft.com/office/drawing/2014/main" id="{828B4D1D-CC7B-3345-381C-9283AA7165E9}"/>
              </a:ext>
            </a:extLst>
          </p:cNvPr>
          <p:cNvSpPr/>
          <p:nvPr/>
        </p:nvSpPr>
        <p:spPr>
          <a:xfrm>
            <a:off x="31082215" y="8137729"/>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Fake</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45893" y="5641566"/>
            <a:ext cx="914400" cy="914400"/>
          </a:xfrm>
          <a:prstGeom prst="rect">
            <a:avLst/>
          </a:prstGeom>
        </p:spPr>
      </p:pic>
      <p:grpSp>
        <p:nvGrpSpPr>
          <p:cNvPr id="1035" name="Group 1034">
            <a:extLst>
              <a:ext uri="{FF2B5EF4-FFF2-40B4-BE49-F238E27FC236}">
                <a16:creationId xmlns:a16="http://schemas.microsoft.com/office/drawing/2014/main" id="{5C9649F3-B79B-B12C-48FA-369FB76A65B7}"/>
              </a:ext>
            </a:extLst>
          </p:cNvPr>
          <p:cNvGrpSpPr/>
          <p:nvPr/>
        </p:nvGrpSpPr>
        <p:grpSpPr>
          <a:xfrm>
            <a:off x="11570397" y="5213610"/>
            <a:ext cx="2868518" cy="5580518"/>
            <a:chOff x="17866626" y="11363695"/>
            <a:chExt cx="2448232" cy="2874828"/>
          </a:xfrm>
          <a:solidFill>
            <a:schemeClr val="bg2">
              <a:lumMod val="25000"/>
            </a:schemeClr>
          </a:solidFill>
          <a:effectLst/>
        </p:grpSpPr>
        <p:sp>
          <p:nvSpPr>
            <p:cNvPr id="1033" name="Trapezoid 1032">
              <a:extLst>
                <a:ext uri="{FF2B5EF4-FFF2-40B4-BE49-F238E27FC236}">
                  <a16:creationId xmlns:a16="http://schemas.microsoft.com/office/drawing/2014/main" id="{2C12AEEC-FF6D-0A2D-B1E5-531994843957}"/>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4" name="TextBox 1033">
              <a:extLst>
                <a:ext uri="{FF2B5EF4-FFF2-40B4-BE49-F238E27FC236}">
                  <a16:creationId xmlns:a16="http://schemas.microsoft.com/office/drawing/2014/main" id="{2CF82CBA-0BC6-5474-702C-B129E1B2A62B}"/>
                </a:ext>
              </a:extLst>
            </p:cNvPr>
            <p:cNvSpPr txBox="1"/>
            <p:nvPr/>
          </p:nvSpPr>
          <p:spPr>
            <a:xfrm>
              <a:off x="18058533" y="12135101"/>
              <a:ext cx="2014309" cy="124373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4" name="Cube 53">
            <a:extLst>
              <a:ext uri="{FF2B5EF4-FFF2-40B4-BE49-F238E27FC236}">
                <a16:creationId xmlns:a16="http://schemas.microsoft.com/office/drawing/2014/main" id="{EF69E034-41B5-AB08-1AEB-F1CE09A9E7CC}"/>
              </a:ext>
            </a:extLst>
          </p:cNvPr>
          <p:cNvSpPr/>
          <p:nvPr/>
        </p:nvSpPr>
        <p:spPr>
          <a:xfrm>
            <a:off x="14811797" y="6076951"/>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36" name="Group 1035">
            <a:extLst>
              <a:ext uri="{FF2B5EF4-FFF2-40B4-BE49-F238E27FC236}">
                <a16:creationId xmlns:a16="http://schemas.microsoft.com/office/drawing/2014/main" id="{548BE27C-C5FB-DD75-DAAD-082418DF5CA3}"/>
              </a:ext>
            </a:extLst>
          </p:cNvPr>
          <p:cNvGrpSpPr/>
          <p:nvPr/>
        </p:nvGrpSpPr>
        <p:grpSpPr>
          <a:xfrm>
            <a:off x="17808345" y="6150156"/>
            <a:ext cx="2448232" cy="3168274"/>
            <a:chOff x="17866626" y="10922226"/>
            <a:chExt cx="2448232" cy="3316296"/>
          </a:xfrm>
          <a:solidFill>
            <a:schemeClr val="bg2">
              <a:lumMod val="25000"/>
            </a:schemeClr>
          </a:solidFill>
          <a:scene3d>
            <a:camera prst="orthographicFront"/>
            <a:lightRig rig="threePt" dir="t"/>
          </a:scene3d>
        </p:grpSpPr>
        <p:sp>
          <p:nvSpPr>
            <p:cNvPr id="1037" name="Trapezoid 1036">
              <a:extLst>
                <a:ext uri="{FF2B5EF4-FFF2-40B4-BE49-F238E27FC236}">
                  <a16:creationId xmlns:a16="http://schemas.microsoft.com/office/drawing/2014/main" id="{0E560AFA-C494-7871-8798-AC4347AAEBFB}"/>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8" name="TextBox 1037">
              <a:extLst>
                <a:ext uri="{FF2B5EF4-FFF2-40B4-BE49-F238E27FC236}">
                  <a16:creationId xmlns:a16="http://schemas.microsoft.com/office/drawing/2014/main" id="{8E6D0200-0FE7-CB18-DDF6-D76178BBAEF3}"/>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5" name="Cube 54">
            <a:extLst>
              <a:ext uri="{FF2B5EF4-FFF2-40B4-BE49-F238E27FC236}">
                <a16:creationId xmlns:a16="http://schemas.microsoft.com/office/drawing/2014/main" id="{6EAA52D9-0986-B343-C28E-4CF0A4C05E72}"/>
              </a:ext>
            </a:extLst>
          </p:cNvPr>
          <p:cNvSpPr/>
          <p:nvPr/>
        </p:nvSpPr>
        <p:spPr>
          <a:xfrm>
            <a:off x="20629459" y="6923402"/>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40" name="Group 1039">
            <a:extLst>
              <a:ext uri="{FF2B5EF4-FFF2-40B4-BE49-F238E27FC236}">
                <a16:creationId xmlns:a16="http://schemas.microsoft.com/office/drawing/2014/main" id="{11C92A30-3B36-6DA8-92BE-3724744008D6}"/>
              </a:ext>
            </a:extLst>
          </p:cNvPr>
          <p:cNvGrpSpPr/>
          <p:nvPr/>
        </p:nvGrpSpPr>
        <p:grpSpPr>
          <a:xfrm>
            <a:off x="26565964" y="5870427"/>
            <a:ext cx="3727732" cy="3764421"/>
            <a:chOff x="26475353" y="5661982"/>
            <a:chExt cx="3727732" cy="3764421"/>
          </a:xfrm>
        </p:grpSpPr>
        <p:pic>
          <p:nvPicPr>
            <p:cNvPr id="62" name="Picture 61" descr="A black background with a black square&#10;&#10;Description automatically generated with medium confidence">
              <a:extLst>
                <a:ext uri="{FF2B5EF4-FFF2-40B4-BE49-F238E27FC236}">
                  <a16:creationId xmlns:a16="http://schemas.microsoft.com/office/drawing/2014/main" id="{83ACBFE5-C032-EC41-B9A9-EBADA3D8D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75353" y="5661982"/>
              <a:ext cx="3727732" cy="3727732"/>
            </a:xfrm>
            <a:prstGeom prst="rect">
              <a:avLst/>
            </a:prstGeom>
          </p:spPr>
        </p:pic>
        <p:sp>
          <p:nvSpPr>
            <p:cNvPr id="1039" name="TextBox 1038">
              <a:extLst>
                <a:ext uri="{FF2B5EF4-FFF2-40B4-BE49-F238E27FC236}">
                  <a16:creationId xmlns:a16="http://schemas.microsoft.com/office/drawing/2014/main" id="{5EF155A7-7E91-97D6-DD2C-DEF358A369C7}"/>
                </a:ext>
              </a:extLst>
            </p:cNvPr>
            <p:cNvSpPr txBox="1"/>
            <p:nvPr/>
          </p:nvSpPr>
          <p:spPr>
            <a:xfrm>
              <a:off x="26649058" y="8718517"/>
              <a:ext cx="2890684" cy="707886"/>
            </a:xfrm>
            <a:prstGeom prst="rect">
              <a:avLst/>
            </a:prstGeom>
            <a:noFill/>
          </p:spPr>
          <p:txBody>
            <a:bodyPr wrap="square" rtlCol="0">
              <a:spAutoFit/>
            </a:bodyPr>
            <a:lstStyle/>
            <a:p>
              <a:pPr algn="ctr"/>
              <a:r>
                <a:rPr lang="en-US" sz="4000">
                  <a:solidFill>
                    <a:schemeClr val="bg1"/>
                  </a:solidFill>
                  <a:latin typeface="+mj-lt"/>
                </a:rPr>
                <a:t>DNN</a:t>
              </a:r>
            </a:p>
          </p:txBody>
        </p:sp>
      </p:gr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8581874"/>
            <a:ext cx="914400" cy="914400"/>
          </a:xfrm>
          <a:prstGeom prst="rect">
            <a:avLst/>
          </a:prstGeom>
        </p:spPr>
      </p:pic>
      <p:sp>
        <p:nvSpPr>
          <p:cNvPr id="1049" name="TextBox 1048">
            <a:extLst>
              <a:ext uri="{FF2B5EF4-FFF2-40B4-BE49-F238E27FC236}">
                <a16:creationId xmlns:a16="http://schemas.microsoft.com/office/drawing/2014/main" id="{654199DD-B884-2BA0-340D-48467CF50A4B}"/>
              </a:ext>
            </a:extLst>
          </p:cNvPr>
          <p:cNvSpPr txBox="1"/>
          <p:nvPr/>
        </p:nvSpPr>
        <p:spPr>
          <a:xfrm rot="10800000">
            <a:off x="25449173" y="5213609"/>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[0.1, -.2, … 0.9]</a:t>
            </a:r>
          </a:p>
        </p:txBody>
      </p:sp>
      <p:sp>
        <p:nvSpPr>
          <p:cNvPr id="1050" name="TextBox 1049">
            <a:extLst>
              <a:ext uri="{FF2B5EF4-FFF2-40B4-BE49-F238E27FC236}">
                <a16:creationId xmlns:a16="http://schemas.microsoft.com/office/drawing/2014/main" id="{60112976-0F3A-F62E-A24F-E517A6A47C33}"/>
              </a:ext>
            </a:extLst>
          </p:cNvPr>
          <p:cNvSpPr txBox="1"/>
          <p:nvPr/>
        </p:nvSpPr>
        <p:spPr>
          <a:xfrm>
            <a:off x="24403940" y="10671440"/>
            <a:ext cx="2890684" cy="707886"/>
          </a:xfrm>
          <a:prstGeom prst="rect">
            <a:avLst/>
          </a:prstGeom>
          <a:noFill/>
        </p:spPr>
        <p:txBody>
          <a:bodyPr wrap="square" rtlCol="0">
            <a:spAutoFit/>
          </a:bodyPr>
          <a:lstStyle/>
          <a:p>
            <a:pPr algn="ctr"/>
            <a:r>
              <a:rPr lang="en-US" sz="4000">
                <a:solidFill>
                  <a:schemeClr val="bg1"/>
                </a:solidFill>
                <a:latin typeface="+mj-lt"/>
              </a:rPr>
              <a:t>Flatten</a:t>
            </a:r>
          </a:p>
        </p:txBody>
      </p:sp>
      <p:grpSp>
        <p:nvGrpSpPr>
          <p:cNvPr id="23" name="Group 22">
            <a:extLst>
              <a:ext uri="{FF2B5EF4-FFF2-40B4-BE49-F238E27FC236}">
                <a16:creationId xmlns:a16="http://schemas.microsoft.com/office/drawing/2014/main" id="{AF632970-784C-DB40-AE4B-0A5ADA678787}"/>
              </a:ext>
            </a:extLst>
          </p:cNvPr>
          <p:cNvGrpSpPr/>
          <p:nvPr/>
        </p:nvGrpSpPr>
        <p:grpSpPr>
          <a:xfrm>
            <a:off x="7033160" y="5608026"/>
            <a:ext cx="5299553" cy="5120640"/>
            <a:chOff x="7003690" y="10034183"/>
            <a:chExt cx="5299553" cy="5120640"/>
          </a:xfrm>
        </p:grpSpPr>
        <p:pic>
          <p:nvPicPr>
            <p:cNvPr id="7" name="Picture 6">
              <a:extLst>
                <a:ext uri="{FF2B5EF4-FFF2-40B4-BE49-F238E27FC236}">
                  <a16:creationId xmlns:a16="http://schemas.microsoft.com/office/drawing/2014/main" id="{40DB1090-18AE-26D5-CD19-7FECEB671634}"/>
                </a:ext>
              </a:extLst>
            </p:cNvPr>
            <p:cNvPicPr>
              <a:picLocks/>
            </p:cNvPicPr>
            <p:nvPr/>
          </p:nvPicPr>
          <p:blipFill>
            <a:blip r:embed="rId9"/>
            <a:stretch>
              <a:fillRect/>
            </a:stretch>
          </p:blipFill>
          <p:spPr>
            <a:xfrm>
              <a:off x="7003690" y="10034183"/>
              <a:ext cx="4206240" cy="512064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F46E2DF1-D4BB-6AA5-8540-C7BAC480A160}"/>
                </a:ext>
              </a:extLst>
            </p:cNvPr>
            <p:cNvPicPr>
              <a:picLocks/>
            </p:cNvPicPr>
            <p:nvPr/>
          </p:nvPicPr>
          <p:blipFill>
            <a:blip r:embed="rId10"/>
            <a:stretch>
              <a:fillRect/>
            </a:stretch>
          </p:blipFill>
          <p:spPr>
            <a:xfrm>
              <a:off x="7550347" y="10034183"/>
              <a:ext cx="4206240" cy="5120640"/>
            </a:xfrm>
            <a:prstGeom prst="rect">
              <a:avLst/>
            </a:prstGeom>
            <a:scene3d>
              <a:camera prst="isometricOffAxis2Right"/>
              <a:lightRig rig="threePt" dir="t"/>
            </a:scene3d>
          </p:spPr>
        </p:pic>
        <p:pic>
          <p:nvPicPr>
            <p:cNvPr id="12" name="Picture 11">
              <a:extLst>
                <a:ext uri="{FF2B5EF4-FFF2-40B4-BE49-F238E27FC236}">
                  <a16:creationId xmlns:a16="http://schemas.microsoft.com/office/drawing/2014/main" id="{0202F0BF-7B0B-B9FC-B4B6-8D2F8A52AC97}"/>
                </a:ext>
              </a:extLst>
            </p:cNvPr>
            <p:cNvPicPr>
              <a:picLocks/>
            </p:cNvPicPr>
            <p:nvPr/>
          </p:nvPicPr>
          <p:blipFill>
            <a:blip r:embed="rId11"/>
            <a:stretch>
              <a:fillRect/>
            </a:stretch>
          </p:blipFill>
          <p:spPr>
            <a:xfrm>
              <a:off x="8097003" y="10034183"/>
              <a:ext cx="4206240" cy="5120640"/>
            </a:xfrm>
            <a:prstGeom prst="rect">
              <a:avLst/>
            </a:prstGeom>
            <a:scene3d>
              <a:camera prst="isometricOffAxis2Right"/>
              <a:lightRig rig="threePt" dir="t"/>
            </a:scene3d>
          </p:spPr>
        </p:pic>
      </p:grpSp>
      <p:sp>
        <p:nvSpPr>
          <p:cNvPr id="24" name="TextBox 23">
            <a:extLst>
              <a:ext uri="{FF2B5EF4-FFF2-40B4-BE49-F238E27FC236}">
                <a16:creationId xmlns:a16="http://schemas.microsoft.com/office/drawing/2014/main" id="{B5BE259E-239C-69FD-787A-38869CEA86FB}"/>
              </a:ext>
            </a:extLst>
          </p:cNvPr>
          <p:cNvSpPr txBox="1"/>
          <p:nvPr/>
        </p:nvSpPr>
        <p:spPr>
          <a:xfrm>
            <a:off x="18432851" y="4278261"/>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Discrimination Network</a:t>
            </a:r>
          </a:p>
        </p:txBody>
      </p:sp>
    </p:spTree>
    <p:extLst>
      <p:ext uri="{BB962C8B-B14F-4D97-AF65-F5344CB8AC3E}">
        <p14:creationId xmlns:p14="http://schemas.microsoft.com/office/powerpoint/2010/main" val="846132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57"/>
                                        </p:tgtEl>
                                        <p:attrNameLst>
                                          <p:attrName>fillcolor</p:attrName>
                                        </p:attrNameLst>
                                      </p:cBhvr>
                                      <p:to>
                                        <a:schemeClr val="hlink"/>
                                      </p:to>
                                    </p:animClr>
                                    <p:set>
                                      <p:cBhvr>
                                        <p:cTn id="7" dur="10" fill="hold"/>
                                        <p:tgtEl>
                                          <p:spTgt spid="57"/>
                                        </p:tgtEl>
                                        <p:attrNameLst>
                                          <p:attrName>fill.type</p:attrName>
                                        </p:attrNameLst>
                                      </p:cBhvr>
                                      <p:to>
                                        <p:strVal val="solid"/>
                                      </p:to>
                                    </p:set>
                                    <p:set>
                                      <p:cBhvr>
                                        <p:cTn id="8" dur="10" fill="hold"/>
                                        <p:tgtEl>
                                          <p:spTgt spid="5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0" fill="hold"/>
                                        <p:tgtEl>
                                          <p:spTgt spid="57"/>
                                        </p:tgtEl>
                                        <p:attrNameLst>
                                          <p:attrName>fillcolor</p:attrName>
                                        </p:attrNameLst>
                                      </p:cBhvr>
                                      <p:to>
                                        <a:srgbClr val="5F5F5F"/>
                                      </p:to>
                                    </p:animClr>
                                    <p:set>
                                      <p:cBhvr>
                                        <p:cTn id="13" dur="10" fill="hold"/>
                                        <p:tgtEl>
                                          <p:spTgt spid="57"/>
                                        </p:tgtEl>
                                        <p:attrNameLst>
                                          <p:attrName>fill.type</p:attrName>
                                        </p:attrNameLst>
                                      </p:cBhvr>
                                      <p:to>
                                        <p:strVal val="solid"/>
                                      </p:to>
                                    </p:set>
                                    <p:set>
                                      <p:cBhvr>
                                        <p:cTn id="14" dur="10" fill="hold"/>
                                        <p:tgtEl>
                                          <p:spTgt spid="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wooden blocks&#10;&#10;Description automatically generated">
            <a:extLst>
              <a:ext uri="{FF2B5EF4-FFF2-40B4-BE49-F238E27FC236}">
                <a16:creationId xmlns:a16="http://schemas.microsoft.com/office/drawing/2014/main" id="{A426791B-B13C-4784-8326-F1E5F133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13" y="5466924"/>
            <a:ext cx="5212080" cy="5212080"/>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sp>
        <p:nvSpPr>
          <p:cNvPr id="56" name="Rectangle 55">
            <a:extLst>
              <a:ext uri="{FF2B5EF4-FFF2-40B4-BE49-F238E27FC236}">
                <a16:creationId xmlns:a16="http://schemas.microsoft.com/office/drawing/2014/main" id="{321D19A5-D952-26BA-A5D1-5607B923659B}"/>
              </a:ext>
            </a:extLst>
          </p:cNvPr>
          <p:cNvSpPr/>
          <p:nvPr/>
        </p:nvSpPr>
        <p:spPr>
          <a:xfrm>
            <a:off x="30610268" y="4787558"/>
            <a:ext cx="3185651" cy="65482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 name="Oval 56">
            <a:extLst>
              <a:ext uri="{FF2B5EF4-FFF2-40B4-BE49-F238E27FC236}">
                <a16:creationId xmlns:a16="http://schemas.microsoft.com/office/drawing/2014/main" id="{3DCB7D6B-0B3E-36B1-E253-C75E8E531633}"/>
              </a:ext>
            </a:extLst>
          </p:cNvPr>
          <p:cNvSpPr/>
          <p:nvPr/>
        </p:nvSpPr>
        <p:spPr>
          <a:xfrm>
            <a:off x="31082215" y="5294967"/>
            <a:ext cx="2241756" cy="2241756"/>
          </a:xfrm>
          <a:prstGeom prst="ellipse">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Real</a:t>
            </a:r>
          </a:p>
        </p:txBody>
      </p:sp>
      <p:sp>
        <p:nvSpPr>
          <p:cNvPr id="60" name="Oval 59">
            <a:extLst>
              <a:ext uri="{FF2B5EF4-FFF2-40B4-BE49-F238E27FC236}">
                <a16:creationId xmlns:a16="http://schemas.microsoft.com/office/drawing/2014/main" id="{828B4D1D-CC7B-3345-381C-9283AA7165E9}"/>
              </a:ext>
            </a:extLst>
          </p:cNvPr>
          <p:cNvSpPr/>
          <p:nvPr/>
        </p:nvSpPr>
        <p:spPr>
          <a:xfrm>
            <a:off x="31082215" y="8137729"/>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Fake</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45893" y="5641566"/>
            <a:ext cx="914400" cy="914400"/>
          </a:xfrm>
          <a:prstGeom prst="rect">
            <a:avLst/>
          </a:prstGeom>
        </p:spPr>
      </p:pic>
      <p:grpSp>
        <p:nvGrpSpPr>
          <p:cNvPr id="1035" name="Group 1034">
            <a:extLst>
              <a:ext uri="{FF2B5EF4-FFF2-40B4-BE49-F238E27FC236}">
                <a16:creationId xmlns:a16="http://schemas.microsoft.com/office/drawing/2014/main" id="{5C9649F3-B79B-B12C-48FA-369FB76A65B7}"/>
              </a:ext>
            </a:extLst>
          </p:cNvPr>
          <p:cNvGrpSpPr/>
          <p:nvPr/>
        </p:nvGrpSpPr>
        <p:grpSpPr>
          <a:xfrm>
            <a:off x="11570397" y="5213610"/>
            <a:ext cx="2868518" cy="5580518"/>
            <a:chOff x="17866626" y="11363695"/>
            <a:chExt cx="2448232" cy="2874828"/>
          </a:xfrm>
          <a:solidFill>
            <a:schemeClr val="bg2">
              <a:lumMod val="25000"/>
            </a:schemeClr>
          </a:solidFill>
          <a:effectLst/>
        </p:grpSpPr>
        <p:sp>
          <p:nvSpPr>
            <p:cNvPr id="1033" name="Trapezoid 1032">
              <a:extLst>
                <a:ext uri="{FF2B5EF4-FFF2-40B4-BE49-F238E27FC236}">
                  <a16:creationId xmlns:a16="http://schemas.microsoft.com/office/drawing/2014/main" id="{2C12AEEC-FF6D-0A2D-B1E5-531994843957}"/>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4" name="TextBox 1033">
              <a:extLst>
                <a:ext uri="{FF2B5EF4-FFF2-40B4-BE49-F238E27FC236}">
                  <a16:creationId xmlns:a16="http://schemas.microsoft.com/office/drawing/2014/main" id="{2CF82CBA-0BC6-5474-702C-B129E1B2A62B}"/>
                </a:ext>
              </a:extLst>
            </p:cNvPr>
            <p:cNvSpPr txBox="1"/>
            <p:nvPr/>
          </p:nvSpPr>
          <p:spPr>
            <a:xfrm>
              <a:off x="18058533" y="12135101"/>
              <a:ext cx="2014309" cy="124373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4" name="Cube 53">
            <a:extLst>
              <a:ext uri="{FF2B5EF4-FFF2-40B4-BE49-F238E27FC236}">
                <a16:creationId xmlns:a16="http://schemas.microsoft.com/office/drawing/2014/main" id="{EF69E034-41B5-AB08-1AEB-F1CE09A9E7CC}"/>
              </a:ext>
            </a:extLst>
          </p:cNvPr>
          <p:cNvSpPr/>
          <p:nvPr/>
        </p:nvSpPr>
        <p:spPr>
          <a:xfrm>
            <a:off x="14811797" y="6076951"/>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36" name="Group 1035">
            <a:extLst>
              <a:ext uri="{FF2B5EF4-FFF2-40B4-BE49-F238E27FC236}">
                <a16:creationId xmlns:a16="http://schemas.microsoft.com/office/drawing/2014/main" id="{548BE27C-C5FB-DD75-DAAD-082418DF5CA3}"/>
              </a:ext>
            </a:extLst>
          </p:cNvPr>
          <p:cNvGrpSpPr/>
          <p:nvPr/>
        </p:nvGrpSpPr>
        <p:grpSpPr>
          <a:xfrm>
            <a:off x="17808345" y="6150156"/>
            <a:ext cx="2448232" cy="3168274"/>
            <a:chOff x="17866626" y="10922226"/>
            <a:chExt cx="2448232" cy="3316296"/>
          </a:xfrm>
          <a:solidFill>
            <a:schemeClr val="bg2">
              <a:lumMod val="25000"/>
            </a:schemeClr>
          </a:solidFill>
          <a:scene3d>
            <a:camera prst="orthographicFront"/>
            <a:lightRig rig="threePt" dir="t"/>
          </a:scene3d>
        </p:grpSpPr>
        <p:sp>
          <p:nvSpPr>
            <p:cNvPr id="1037" name="Trapezoid 1036">
              <a:extLst>
                <a:ext uri="{FF2B5EF4-FFF2-40B4-BE49-F238E27FC236}">
                  <a16:creationId xmlns:a16="http://schemas.microsoft.com/office/drawing/2014/main" id="{0E560AFA-C494-7871-8798-AC4347AAEBFB}"/>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8" name="TextBox 1037">
              <a:extLst>
                <a:ext uri="{FF2B5EF4-FFF2-40B4-BE49-F238E27FC236}">
                  <a16:creationId xmlns:a16="http://schemas.microsoft.com/office/drawing/2014/main" id="{8E6D0200-0FE7-CB18-DDF6-D76178BBAEF3}"/>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5" name="Cube 54">
            <a:extLst>
              <a:ext uri="{FF2B5EF4-FFF2-40B4-BE49-F238E27FC236}">
                <a16:creationId xmlns:a16="http://schemas.microsoft.com/office/drawing/2014/main" id="{6EAA52D9-0986-B343-C28E-4CF0A4C05E72}"/>
              </a:ext>
            </a:extLst>
          </p:cNvPr>
          <p:cNvSpPr/>
          <p:nvPr/>
        </p:nvSpPr>
        <p:spPr>
          <a:xfrm>
            <a:off x="20629459" y="6923402"/>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40" name="Group 1039">
            <a:extLst>
              <a:ext uri="{FF2B5EF4-FFF2-40B4-BE49-F238E27FC236}">
                <a16:creationId xmlns:a16="http://schemas.microsoft.com/office/drawing/2014/main" id="{11C92A30-3B36-6DA8-92BE-3724744008D6}"/>
              </a:ext>
            </a:extLst>
          </p:cNvPr>
          <p:cNvGrpSpPr/>
          <p:nvPr/>
        </p:nvGrpSpPr>
        <p:grpSpPr>
          <a:xfrm>
            <a:off x="26565964" y="5870427"/>
            <a:ext cx="3727732" cy="3764421"/>
            <a:chOff x="26475353" y="5661982"/>
            <a:chExt cx="3727732" cy="3764421"/>
          </a:xfrm>
        </p:grpSpPr>
        <p:pic>
          <p:nvPicPr>
            <p:cNvPr id="62" name="Picture 61" descr="A black background with a black square&#10;&#10;Description automatically generated with medium confidence">
              <a:extLst>
                <a:ext uri="{FF2B5EF4-FFF2-40B4-BE49-F238E27FC236}">
                  <a16:creationId xmlns:a16="http://schemas.microsoft.com/office/drawing/2014/main" id="{83ACBFE5-C032-EC41-B9A9-EBADA3D8D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75353" y="5661982"/>
              <a:ext cx="3727732" cy="3727732"/>
            </a:xfrm>
            <a:prstGeom prst="rect">
              <a:avLst/>
            </a:prstGeom>
          </p:spPr>
        </p:pic>
        <p:sp>
          <p:nvSpPr>
            <p:cNvPr id="1039" name="TextBox 1038">
              <a:extLst>
                <a:ext uri="{FF2B5EF4-FFF2-40B4-BE49-F238E27FC236}">
                  <a16:creationId xmlns:a16="http://schemas.microsoft.com/office/drawing/2014/main" id="{5EF155A7-7E91-97D6-DD2C-DEF358A369C7}"/>
                </a:ext>
              </a:extLst>
            </p:cNvPr>
            <p:cNvSpPr txBox="1"/>
            <p:nvPr/>
          </p:nvSpPr>
          <p:spPr>
            <a:xfrm>
              <a:off x="26649058" y="8718517"/>
              <a:ext cx="2890684" cy="707886"/>
            </a:xfrm>
            <a:prstGeom prst="rect">
              <a:avLst/>
            </a:prstGeom>
            <a:noFill/>
          </p:spPr>
          <p:txBody>
            <a:bodyPr wrap="square" rtlCol="0">
              <a:spAutoFit/>
            </a:bodyPr>
            <a:lstStyle/>
            <a:p>
              <a:pPr algn="ctr"/>
              <a:r>
                <a:rPr lang="en-US" sz="4000">
                  <a:solidFill>
                    <a:schemeClr val="bg1"/>
                  </a:solidFill>
                  <a:latin typeface="+mj-lt"/>
                </a:rPr>
                <a:t>DNN</a:t>
              </a:r>
            </a:p>
          </p:txBody>
        </p:sp>
      </p:gr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8581874"/>
            <a:ext cx="914400" cy="914400"/>
          </a:xfrm>
          <a:prstGeom prst="rect">
            <a:avLst/>
          </a:prstGeom>
        </p:spPr>
      </p:pic>
      <p:sp>
        <p:nvSpPr>
          <p:cNvPr id="1049" name="TextBox 1048">
            <a:extLst>
              <a:ext uri="{FF2B5EF4-FFF2-40B4-BE49-F238E27FC236}">
                <a16:creationId xmlns:a16="http://schemas.microsoft.com/office/drawing/2014/main" id="{654199DD-B884-2BA0-340D-48467CF50A4B}"/>
              </a:ext>
            </a:extLst>
          </p:cNvPr>
          <p:cNvSpPr txBox="1"/>
          <p:nvPr/>
        </p:nvSpPr>
        <p:spPr>
          <a:xfrm rot="10800000">
            <a:off x="25449173" y="5213609"/>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[0.1, -.2, … 0.9]</a:t>
            </a:r>
          </a:p>
        </p:txBody>
      </p:sp>
      <p:sp>
        <p:nvSpPr>
          <p:cNvPr id="1050" name="TextBox 1049">
            <a:extLst>
              <a:ext uri="{FF2B5EF4-FFF2-40B4-BE49-F238E27FC236}">
                <a16:creationId xmlns:a16="http://schemas.microsoft.com/office/drawing/2014/main" id="{60112976-0F3A-F62E-A24F-E517A6A47C33}"/>
              </a:ext>
            </a:extLst>
          </p:cNvPr>
          <p:cNvSpPr txBox="1"/>
          <p:nvPr/>
        </p:nvSpPr>
        <p:spPr>
          <a:xfrm>
            <a:off x="24403940" y="10671440"/>
            <a:ext cx="2890684" cy="707886"/>
          </a:xfrm>
          <a:prstGeom prst="rect">
            <a:avLst/>
          </a:prstGeom>
          <a:noFill/>
        </p:spPr>
        <p:txBody>
          <a:bodyPr wrap="square" rtlCol="0">
            <a:spAutoFit/>
          </a:bodyPr>
          <a:lstStyle/>
          <a:p>
            <a:pPr algn="ctr"/>
            <a:r>
              <a:rPr lang="en-US" sz="4000">
                <a:solidFill>
                  <a:schemeClr val="bg1"/>
                </a:solidFill>
                <a:latin typeface="+mj-lt"/>
              </a:rPr>
              <a:t>Flatten</a:t>
            </a:r>
          </a:p>
        </p:txBody>
      </p:sp>
      <p:grpSp>
        <p:nvGrpSpPr>
          <p:cNvPr id="23" name="Group 22">
            <a:extLst>
              <a:ext uri="{FF2B5EF4-FFF2-40B4-BE49-F238E27FC236}">
                <a16:creationId xmlns:a16="http://schemas.microsoft.com/office/drawing/2014/main" id="{AF632970-784C-DB40-AE4B-0A5ADA678787}"/>
              </a:ext>
            </a:extLst>
          </p:cNvPr>
          <p:cNvGrpSpPr/>
          <p:nvPr/>
        </p:nvGrpSpPr>
        <p:grpSpPr>
          <a:xfrm>
            <a:off x="7033160" y="5608026"/>
            <a:ext cx="5299553" cy="5120640"/>
            <a:chOff x="7003690" y="10034183"/>
            <a:chExt cx="5299553" cy="5120640"/>
          </a:xfrm>
        </p:grpSpPr>
        <p:pic>
          <p:nvPicPr>
            <p:cNvPr id="7" name="Picture 6">
              <a:extLst>
                <a:ext uri="{FF2B5EF4-FFF2-40B4-BE49-F238E27FC236}">
                  <a16:creationId xmlns:a16="http://schemas.microsoft.com/office/drawing/2014/main" id="{40DB1090-18AE-26D5-CD19-7FECEB671634}"/>
                </a:ext>
              </a:extLst>
            </p:cNvPr>
            <p:cNvPicPr>
              <a:picLocks/>
            </p:cNvPicPr>
            <p:nvPr/>
          </p:nvPicPr>
          <p:blipFill>
            <a:blip r:embed="rId9"/>
            <a:stretch>
              <a:fillRect/>
            </a:stretch>
          </p:blipFill>
          <p:spPr>
            <a:xfrm>
              <a:off x="7003690" y="10034183"/>
              <a:ext cx="4206240" cy="512064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F46E2DF1-D4BB-6AA5-8540-C7BAC480A160}"/>
                </a:ext>
              </a:extLst>
            </p:cNvPr>
            <p:cNvPicPr>
              <a:picLocks/>
            </p:cNvPicPr>
            <p:nvPr/>
          </p:nvPicPr>
          <p:blipFill>
            <a:blip r:embed="rId10"/>
            <a:stretch>
              <a:fillRect/>
            </a:stretch>
          </p:blipFill>
          <p:spPr>
            <a:xfrm>
              <a:off x="7550347" y="10034183"/>
              <a:ext cx="4206240" cy="5120640"/>
            </a:xfrm>
            <a:prstGeom prst="rect">
              <a:avLst/>
            </a:prstGeom>
            <a:scene3d>
              <a:camera prst="isometricOffAxis2Right"/>
              <a:lightRig rig="threePt" dir="t"/>
            </a:scene3d>
          </p:spPr>
        </p:pic>
        <p:pic>
          <p:nvPicPr>
            <p:cNvPr id="12" name="Picture 11">
              <a:extLst>
                <a:ext uri="{FF2B5EF4-FFF2-40B4-BE49-F238E27FC236}">
                  <a16:creationId xmlns:a16="http://schemas.microsoft.com/office/drawing/2014/main" id="{0202F0BF-7B0B-B9FC-B4B6-8D2F8A52AC97}"/>
                </a:ext>
              </a:extLst>
            </p:cNvPr>
            <p:cNvPicPr>
              <a:picLocks/>
            </p:cNvPicPr>
            <p:nvPr/>
          </p:nvPicPr>
          <p:blipFill>
            <a:blip r:embed="rId11"/>
            <a:stretch>
              <a:fillRect/>
            </a:stretch>
          </p:blipFill>
          <p:spPr>
            <a:xfrm>
              <a:off x="8097003" y="10034183"/>
              <a:ext cx="4206240" cy="5120640"/>
            </a:xfrm>
            <a:prstGeom prst="rect">
              <a:avLst/>
            </a:prstGeom>
            <a:scene3d>
              <a:camera prst="isometricOffAxis2Right"/>
              <a:lightRig rig="threePt" dir="t"/>
            </a:scene3d>
          </p:spPr>
        </p:pic>
      </p:grpSp>
      <p:sp>
        <p:nvSpPr>
          <p:cNvPr id="2" name="TextBox 1">
            <a:extLst>
              <a:ext uri="{FF2B5EF4-FFF2-40B4-BE49-F238E27FC236}">
                <a16:creationId xmlns:a16="http://schemas.microsoft.com/office/drawing/2014/main" id="{91503F69-E74A-4C61-C736-60606C6C6326}"/>
              </a:ext>
            </a:extLst>
          </p:cNvPr>
          <p:cNvSpPr txBox="1"/>
          <p:nvPr/>
        </p:nvSpPr>
        <p:spPr>
          <a:xfrm rot="10800000">
            <a:off x="3769887" y="13048388"/>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[0.2, -.8, … -0.1]</a:t>
            </a:r>
          </a:p>
        </p:txBody>
      </p:sp>
      <p:sp>
        <p:nvSpPr>
          <p:cNvPr id="3" name="TextBox 2">
            <a:extLst>
              <a:ext uri="{FF2B5EF4-FFF2-40B4-BE49-F238E27FC236}">
                <a16:creationId xmlns:a16="http://schemas.microsoft.com/office/drawing/2014/main" id="{7D286C98-A460-7103-3CE8-E8B35AEB3E79}"/>
              </a:ext>
            </a:extLst>
          </p:cNvPr>
          <p:cNvSpPr txBox="1"/>
          <p:nvPr/>
        </p:nvSpPr>
        <p:spPr>
          <a:xfrm>
            <a:off x="2514600" y="18530693"/>
            <a:ext cx="3310791" cy="707886"/>
          </a:xfrm>
          <a:prstGeom prst="rect">
            <a:avLst/>
          </a:prstGeom>
          <a:noFill/>
        </p:spPr>
        <p:txBody>
          <a:bodyPr wrap="square" rtlCol="0">
            <a:spAutoFit/>
          </a:bodyPr>
          <a:lstStyle/>
          <a:p>
            <a:pPr algn="ctr"/>
            <a:r>
              <a:rPr lang="en-US" sz="4000">
                <a:solidFill>
                  <a:schemeClr val="bg1"/>
                </a:solidFill>
                <a:latin typeface="+mj-lt"/>
              </a:rPr>
              <a:t>Noise Vector</a:t>
            </a:r>
          </a:p>
        </p:txBody>
      </p:sp>
      <p:sp>
        <p:nvSpPr>
          <p:cNvPr id="4" name="Cube 3">
            <a:extLst>
              <a:ext uri="{FF2B5EF4-FFF2-40B4-BE49-F238E27FC236}">
                <a16:creationId xmlns:a16="http://schemas.microsoft.com/office/drawing/2014/main" id="{27A408EB-B3D7-1EEE-D2E3-183B792AAA3A}"/>
              </a:ext>
            </a:extLst>
          </p:cNvPr>
          <p:cNvSpPr/>
          <p:nvPr/>
        </p:nvSpPr>
        <p:spPr>
          <a:xfrm>
            <a:off x="5032016" y="14875551"/>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6" name="Group 5">
            <a:extLst>
              <a:ext uri="{FF2B5EF4-FFF2-40B4-BE49-F238E27FC236}">
                <a16:creationId xmlns:a16="http://schemas.microsoft.com/office/drawing/2014/main" id="{677A8D94-F387-4B7B-48B0-B5717861DB5E}"/>
              </a:ext>
            </a:extLst>
          </p:cNvPr>
          <p:cNvGrpSpPr/>
          <p:nvPr/>
        </p:nvGrpSpPr>
        <p:grpSpPr>
          <a:xfrm flipH="1">
            <a:off x="9720211" y="14120650"/>
            <a:ext cx="2448232" cy="3168274"/>
            <a:chOff x="17866626" y="10922226"/>
            <a:chExt cx="2448232" cy="3316296"/>
          </a:xfrm>
          <a:solidFill>
            <a:schemeClr val="bg2">
              <a:lumMod val="25000"/>
            </a:schemeClr>
          </a:solidFill>
          <a:scene3d>
            <a:camera prst="orthographicFront"/>
            <a:lightRig rig="threePt" dir="t"/>
          </a:scene3d>
        </p:grpSpPr>
        <p:sp>
          <p:nvSpPr>
            <p:cNvPr id="8" name="Trapezoid 7">
              <a:extLst>
                <a:ext uri="{FF2B5EF4-FFF2-40B4-BE49-F238E27FC236}">
                  <a16:creationId xmlns:a16="http://schemas.microsoft.com/office/drawing/2014/main" id="{6352835B-4E03-23A4-4B3D-41CD60F52CE5}"/>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 name="TextBox 9">
              <a:extLst>
                <a:ext uri="{FF2B5EF4-FFF2-40B4-BE49-F238E27FC236}">
                  <a16:creationId xmlns:a16="http://schemas.microsoft.com/office/drawing/2014/main" id="{A8F4C0FD-8CCA-1692-A37B-3FF45DDE2460}"/>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sp>
        <p:nvSpPr>
          <p:cNvPr id="14" name="Cube 13">
            <a:extLst>
              <a:ext uri="{FF2B5EF4-FFF2-40B4-BE49-F238E27FC236}">
                <a16:creationId xmlns:a16="http://schemas.microsoft.com/office/drawing/2014/main" id="{5A860DDB-F4A3-4F97-310B-1CCA43BC89CD}"/>
              </a:ext>
            </a:extLst>
          </p:cNvPr>
          <p:cNvSpPr/>
          <p:nvPr/>
        </p:nvSpPr>
        <p:spPr>
          <a:xfrm>
            <a:off x="12526562" y="13464277"/>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5" name="Group 14">
            <a:extLst>
              <a:ext uri="{FF2B5EF4-FFF2-40B4-BE49-F238E27FC236}">
                <a16:creationId xmlns:a16="http://schemas.microsoft.com/office/drawing/2014/main" id="{C94824DC-291A-2C18-E94A-FB90B319DC99}"/>
              </a:ext>
            </a:extLst>
          </p:cNvPr>
          <p:cNvGrpSpPr/>
          <p:nvPr/>
        </p:nvGrpSpPr>
        <p:grpSpPr>
          <a:xfrm flipH="1">
            <a:off x="15540622" y="12567826"/>
            <a:ext cx="2868518" cy="5580518"/>
            <a:chOff x="17866626" y="11363695"/>
            <a:chExt cx="2448232" cy="2874828"/>
          </a:xfrm>
          <a:solidFill>
            <a:schemeClr val="bg2">
              <a:lumMod val="25000"/>
            </a:schemeClr>
          </a:solidFill>
          <a:effectLst/>
          <a:scene3d>
            <a:camera prst="orthographicFront"/>
            <a:lightRig rig="threePt" dir="t"/>
          </a:scene3d>
        </p:grpSpPr>
        <p:sp>
          <p:nvSpPr>
            <p:cNvPr id="16" name="Trapezoid 15">
              <a:extLst>
                <a:ext uri="{FF2B5EF4-FFF2-40B4-BE49-F238E27FC236}">
                  <a16:creationId xmlns:a16="http://schemas.microsoft.com/office/drawing/2014/main" id="{A5516974-69FB-BB07-4BCD-51C99209F68B}"/>
                </a:ext>
              </a:extLst>
            </p:cNvPr>
            <p:cNvSpPr/>
            <p:nvPr/>
          </p:nvSpPr>
          <p:spPr>
            <a:xfrm rot="5400000">
              <a:off x="17653328" y="11576993"/>
              <a:ext cx="2874828" cy="2448232"/>
            </a:xfrm>
            <a:prstGeom prst="trapezoid">
              <a:avLst>
                <a:gd name="adj" fmla="val 27326"/>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7" name="TextBox 16">
              <a:extLst>
                <a:ext uri="{FF2B5EF4-FFF2-40B4-BE49-F238E27FC236}">
                  <a16:creationId xmlns:a16="http://schemas.microsoft.com/office/drawing/2014/main" id="{531F85ED-C7E1-F515-9B2E-FE0694426215}"/>
                </a:ext>
              </a:extLst>
            </p:cNvPr>
            <p:cNvSpPr txBox="1"/>
            <p:nvPr/>
          </p:nvSpPr>
          <p:spPr>
            <a:xfrm>
              <a:off x="18058533" y="12305096"/>
              <a:ext cx="2014309" cy="903749"/>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pic>
        <p:nvPicPr>
          <p:cNvPr id="18" name="Picture 17" descr="A row of arcade machines&#10;&#10;Description automatically generated">
            <a:extLst>
              <a:ext uri="{FF2B5EF4-FFF2-40B4-BE49-F238E27FC236}">
                <a16:creationId xmlns:a16="http://schemas.microsoft.com/office/drawing/2014/main" id="{7B38237A-C225-2047-A327-00660CC589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70530" y="12604647"/>
            <a:ext cx="5219481" cy="5219481"/>
          </a:xfrm>
          <a:prstGeom prst="rect">
            <a:avLst/>
          </a:prstGeom>
        </p:spPr>
      </p:pic>
      <p:grpSp>
        <p:nvGrpSpPr>
          <p:cNvPr id="19" name="Group 18">
            <a:extLst>
              <a:ext uri="{FF2B5EF4-FFF2-40B4-BE49-F238E27FC236}">
                <a16:creationId xmlns:a16="http://schemas.microsoft.com/office/drawing/2014/main" id="{FF445A3F-870C-5A0D-BD29-DDD589D13503}"/>
              </a:ext>
            </a:extLst>
          </p:cNvPr>
          <p:cNvGrpSpPr/>
          <p:nvPr/>
        </p:nvGrpSpPr>
        <p:grpSpPr>
          <a:xfrm>
            <a:off x="17830521" y="12709358"/>
            <a:ext cx="5256808" cy="5126092"/>
            <a:chOff x="9719389" y="5884925"/>
            <a:chExt cx="4721396" cy="3811927"/>
          </a:xfrm>
        </p:grpSpPr>
        <p:pic>
          <p:nvPicPr>
            <p:cNvPr id="20" name="Picture 19">
              <a:extLst>
                <a:ext uri="{FF2B5EF4-FFF2-40B4-BE49-F238E27FC236}">
                  <a16:creationId xmlns:a16="http://schemas.microsoft.com/office/drawing/2014/main" id="{19EC108A-D05E-908B-A5AD-E17B22ACB2A5}"/>
                </a:ext>
              </a:extLst>
            </p:cNvPr>
            <p:cNvPicPr>
              <a:picLocks noChangeAspect="1"/>
            </p:cNvPicPr>
            <p:nvPr/>
          </p:nvPicPr>
          <p:blipFill>
            <a:blip r:embed="rId13"/>
            <a:stretch>
              <a:fillRect/>
            </a:stretch>
          </p:blipFill>
          <p:spPr>
            <a:xfrm>
              <a:off x="9719389" y="5888737"/>
              <a:ext cx="3777830" cy="3762927"/>
            </a:xfrm>
            <a:prstGeom prst="rect">
              <a:avLst/>
            </a:prstGeom>
            <a:scene3d>
              <a:camera prst="isometricOffAxis2Right"/>
              <a:lightRig rig="threePt" dir="t"/>
            </a:scene3d>
          </p:spPr>
        </p:pic>
        <p:pic>
          <p:nvPicPr>
            <p:cNvPr id="21" name="Picture 20">
              <a:extLst>
                <a:ext uri="{FF2B5EF4-FFF2-40B4-BE49-F238E27FC236}">
                  <a16:creationId xmlns:a16="http://schemas.microsoft.com/office/drawing/2014/main" id="{BFDA72AF-54A2-F4CB-394C-7C9D7B961943}"/>
                </a:ext>
              </a:extLst>
            </p:cNvPr>
            <p:cNvPicPr>
              <a:picLocks noChangeAspect="1"/>
            </p:cNvPicPr>
            <p:nvPr/>
          </p:nvPicPr>
          <p:blipFill>
            <a:blip r:embed="rId14"/>
            <a:stretch>
              <a:fillRect/>
            </a:stretch>
          </p:blipFill>
          <p:spPr>
            <a:xfrm>
              <a:off x="10198793" y="5884925"/>
              <a:ext cx="3777830" cy="3785311"/>
            </a:xfrm>
            <a:prstGeom prst="rect">
              <a:avLst/>
            </a:prstGeom>
            <a:scene3d>
              <a:camera prst="isometricOffAxis2Right"/>
              <a:lightRig rig="threePt" dir="t"/>
            </a:scene3d>
          </p:spPr>
        </p:pic>
        <p:pic>
          <p:nvPicPr>
            <p:cNvPr id="22" name="Picture 21">
              <a:extLst>
                <a:ext uri="{FF2B5EF4-FFF2-40B4-BE49-F238E27FC236}">
                  <a16:creationId xmlns:a16="http://schemas.microsoft.com/office/drawing/2014/main" id="{79B982B6-E2D1-2824-B5EF-7FC0455E5194}"/>
                </a:ext>
              </a:extLst>
            </p:cNvPr>
            <p:cNvPicPr>
              <a:picLocks noChangeAspect="1"/>
            </p:cNvPicPr>
            <p:nvPr/>
          </p:nvPicPr>
          <p:blipFill>
            <a:blip r:embed="rId15"/>
            <a:stretch>
              <a:fillRect/>
            </a:stretch>
          </p:blipFill>
          <p:spPr>
            <a:xfrm>
              <a:off x="10662955" y="5896356"/>
              <a:ext cx="3777830" cy="3800496"/>
            </a:xfrm>
            <a:prstGeom prst="rect">
              <a:avLst/>
            </a:prstGeom>
            <a:scene3d>
              <a:camera prst="isometricOffAxis2Right"/>
              <a:lightRig rig="threePt" dir="t"/>
            </a:scene3d>
          </p:spPr>
        </p:pic>
      </p:grpSp>
      <p:sp>
        <p:nvSpPr>
          <p:cNvPr id="38" name="TextBox 37">
            <a:extLst>
              <a:ext uri="{FF2B5EF4-FFF2-40B4-BE49-F238E27FC236}">
                <a16:creationId xmlns:a16="http://schemas.microsoft.com/office/drawing/2014/main" id="{A1361E54-8841-7BB7-2858-6E41CFD27808}"/>
              </a:ext>
            </a:extLst>
          </p:cNvPr>
          <p:cNvSpPr txBox="1"/>
          <p:nvPr/>
        </p:nvSpPr>
        <p:spPr>
          <a:xfrm>
            <a:off x="18432851" y="4278261"/>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Discrimination Network</a:t>
            </a:r>
          </a:p>
        </p:txBody>
      </p:sp>
      <p:sp>
        <p:nvSpPr>
          <p:cNvPr id="39" name="TextBox 38">
            <a:extLst>
              <a:ext uri="{FF2B5EF4-FFF2-40B4-BE49-F238E27FC236}">
                <a16:creationId xmlns:a16="http://schemas.microsoft.com/office/drawing/2014/main" id="{A1B45E4D-C603-E71D-ACB8-29DF3EF05CEA}"/>
              </a:ext>
            </a:extLst>
          </p:cNvPr>
          <p:cNvSpPr txBox="1"/>
          <p:nvPr/>
        </p:nvSpPr>
        <p:spPr>
          <a:xfrm>
            <a:off x="5766879" y="12539500"/>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Generation Network</a:t>
            </a:r>
          </a:p>
        </p:txBody>
      </p:sp>
      <p:sp>
        <p:nvSpPr>
          <p:cNvPr id="40" name="Arrow: Right 39">
            <a:extLst>
              <a:ext uri="{FF2B5EF4-FFF2-40B4-BE49-F238E27FC236}">
                <a16:creationId xmlns:a16="http://schemas.microsoft.com/office/drawing/2014/main" id="{F97955A2-2DD5-99B4-BFC1-41A39E6DD3CB}"/>
              </a:ext>
            </a:extLst>
          </p:cNvPr>
          <p:cNvSpPr/>
          <p:nvPr/>
        </p:nvSpPr>
        <p:spPr>
          <a:xfrm>
            <a:off x="28323780" y="13668400"/>
            <a:ext cx="1917799" cy="241430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 name="TextBox 40">
            <a:extLst>
              <a:ext uri="{FF2B5EF4-FFF2-40B4-BE49-F238E27FC236}">
                <a16:creationId xmlns:a16="http://schemas.microsoft.com/office/drawing/2014/main" id="{B7C7A1A4-6C95-55FE-723C-CBF0EE1B1C84}"/>
              </a:ext>
            </a:extLst>
          </p:cNvPr>
          <p:cNvSpPr txBox="1"/>
          <p:nvPr/>
        </p:nvSpPr>
        <p:spPr>
          <a:xfrm>
            <a:off x="30619239" y="13906055"/>
            <a:ext cx="4082107" cy="1938992"/>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Add to Discriminator Dataset</a:t>
            </a:r>
          </a:p>
        </p:txBody>
      </p:sp>
    </p:spTree>
    <p:extLst>
      <p:ext uri="{BB962C8B-B14F-4D97-AF65-F5344CB8AC3E}">
        <p14:creationId xmlns:p14="http://schemas.microsoft.com/office/powerpoint/2010/main" val="28704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sp>
        <p:nvSpPr>
          <p:cNvPr id="2" name="TextBox 1">
            <a:extLst>
              <a:ext uri="{FF2B5EF4-FFF2-40B4-BE49-F238E27FC236}">
                <a16:creationId xmlns:a16="http://schemas.microsoft.com/office/drawing/2014/main" id="{91503F69-E74A-4C61-C736-60606C6C6326}"/>
              </a:ext>
            </a:extLst>
          </p:cNvPr>
          <p:cNvSpPr txBox="1"/>
          <p:nvPr/>
        </p:nvSpPr>
        <p:spPr>
          <a:xfrm rot="10800000">
            <a:off x="3769887" y="13048388"/>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[0.2, -.8, … -0.1]</a:t>
            </a:r>
          </a:p>
        </p:txBody>
      </p:sp>
      <p:sp>
        <p:nvSpPr>
          <p:cNvPr id="3" name="TextBox 2">
            <a:extLst>
              <a:ext uri="{FF2B5EF4-FFF2-40B4-BE49-F238E27FC236}">
                <a16:creationId xmlns:a16="http://schemas.microsoft.com/office/drawing/2014/main" id="{7D286C98-A460-7103-3CE8-E8B35AEB3E79}"/>
              </a:ext>
            </a:extLst>
          </p:cNvPr>
          <p:cNvSpPr txBox="1"/>
          <p:nvPr/>
        </p:nvSpPr>
        <p:spPr>
          <a:xfrm>
            <a:off x="2514600" y="18530693"/>
            <a:ext cx="3310791" cy="707886"/>
          </a:xfrm>
          <a:prstGeom prst="rect">
            <a:avLst/>
          </a:prstGeom>
          <a:noFill/>
        </p:spPr>
        <p:txBody>
          <a:bodyPr wrap="square" rtlCol="0">
            <a:spAutoFit/>
          </a:bodyPr>
          <a:lstStyle/>
          <a:p>
            <a:pPr algn="ctr"/>
            <a:r>
              <a:rPr lang="en-US" sz="4000">
                <a:solidFill>
                  <a:schemeClr val="bg1"/>
                </a:solidFill>
                <a:latin typeface="+mj-lt"/>
              </a:rPr>
              <a:t>Noise Vector</a:t>
            </a:r>
          </a:p>
        </p:txBody>
      </p:sp>
      <p:sp>
        <p:nvSpPr>
          <p:cNvPr id="4" name="Cube 3">
            <a:extLst>
              <a:ext uri="{FF2B5EF4-FFF2-40B4-BE49-F238E27FC236}">
                <a16:creationId xmlns:a16="http://schemas.microsoft.com/office/drawing/2014/main" id="{27A408EB-B3D7-1EEE-D2E3-183B792AAA3A}"/>
              </a:ext>
            </a:extLst>
          </p:cNvPr>
          <p:cNvSpPr/>
          <p:nvPr/>
        </p:nvSpPr>
        <p:spPr>
          <a:xfrm>
            <a:off x="5032016" y="14875551"/>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6" name="Group 5">
            <a:extLst>
              <a:ext uri="{FF2B5EF4-FFF2-40B4-BE49-F238E27FC236}">
                <a16:creationId xmlns:a16="http://schemas.microsoft.com/office/drawing/2014/main" id="{677A8D94-F387-4B7B-48B0-B5717861DB5E}"/>
              </a:ext>
            </a:extLst>
          </p:cNvPr>
          <p:cNvGrpSpPr/>
          <p:nvPr/>
        </p:nvGrpSpPr>
        <p:grpSpPr>
          <a:xfrm flipH="1">
            <a:off x="9720211" y="14120650"/>
            <a:ext cx="2448232" cy="3168274"/>
            <a:chOff x="17866626" y="10922226"/>
            <a:chExt cx="2448232" cy="3316296"/>
          </a:xfrm>
          <a:solidFill>
            <a:schemeClr val="bg2">
              <a:lumMod val="25000"/>
            </a:schemeClr>
          </a:solidFill>
          <a:scene3d>
            <a:camera prst="orthographicFront"/>
            <a:lightRig rig="threePt" dir="t"/>
          </a:scene3d>
        </p:grpSpPr>
        <p:sp>
          <p:nvSpPr>
            <p:cNvPr id="8" name="Trapezoid 7">
              <a:extLst>
                <a:ext uri="{FF2B5EF4-FFF2-40B4-BE49-F238E27FC236}">
                  <a16:creationId xmlns:a16="http://schemas.microsoft.com/office/drawing/2014/main" id="{6352835B-4E03-23A4-4B3D-41CD60F52CE5}"/>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 name="TextBox 9">
              <a:extLst>
                <a:ext uri="{FF2B5EF4-FFF2-40B4-BE49-F238E27FC236}">
                  <a16:creationId xmlns:a16="http://schemas.microsoft.com/office/drawing/2014/main" id="{A8F4C0FD-8CCA-1692-A37B-3FF45DDE2460}"/>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sp>
        <p:nvSpPr>
          <p:cNvPr id="14" name="Cube 13">
            <a:extLst>
              <a:ext uri="{FF2B5EF4-FFF2-40B4-BE49-F238E27FC236}">
                <a16:creationId xmlns:a16="http://schemas.microsoft.com/office/drawing/2014/main" id="{5A860DDB-F4A3-4F97-310B-1CCA43BC89CD}"/>
              </a:ext>
            </a:extLst>
          </p:cNvPr>
          <p:cNvSpPr/>
          <p:nvPr/>
        </p:nvSpPr>
        <p:spPr>
          <a:xfrm>
            <a:off x="12526562" y="13464277"/>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5" name="Group 14">
            <a:extLst>
              <a:ext uri="{FF2B5EF4-FFF2-40B4-BE49-F238E27FC236}">
                <a16:creationId xmlns:a16="http://schemas.microsoft.com/office/drawing/2014/main" id="{C94824DC-291A-2C18-E94A-FB90B319DC99}"/>
              </a:ext>
            </a:extLst>
          </p:cNvPr>
          <p:cNvGrpSpPr/>
          <p:nvPr/>
        </p:nvGrpSpPr>
        <p:grpSpPr>
          <a:xfrm flipH="1">
            <a:off x="15540622" y="12567826"/>
            <a:ext cx="2868518" cy="5580518"/>
            <a:chOff x="17866626" y="11363695"/>
            <a:chExt cx="2448232" cy="2874828"/>
          </a:xfrm>
          <a:solidFill>
            <a:schemeClr val="bg2">
              <a:lumMod val="25000"/>
            </a:schemeClr>
          </a:solidFill>
          <a:effectLst/>
          <a:scene3d>
            <a:camera prst="orthographicFront"/>
            <a:lightRig rig="threePt" dir="t"/>
          </a:scene3d>
        </p:grpSpPr>
        <p:sp>
          <p:nvSpPr>
            <p:cNvPr id="16" name="Trapezoid 15">
              <a:extLst>
                <a:ext uri="{FF2B5EF4-FFF2-40B4-BE49-F238E27FC236}">
                  <a16:creationId xmlns:a16="http://schemas.microsoft.com/office/drawing/2014/main" id="{A5516974-69FB-BB07-4BCD-51C99209F68B}"/>
                </a:ext>
              </a:extLst>
            </p:cNvPr>
            <p:cNvSpPr/>
            <p:nvPr/>
          </p:nvSpPr>
          <p:spPr>
            <a:xfrm rot="5400000">
              <a:off x="17653328" y="11576993"/>
              <a:ext cx="2874828" cy="2448232"/>
            </a:xfrm>
            <a:prstGeom prst="trapezoid">
              <a:avLst>
                <a:gd name="adj" fmla="val 27326"/>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7" name="TextBox 16">
              <a:extLst>
                <a:ext uri="{FF2B5EF4-FFF2-40B4-BE49-F238E27FC236}">
                  <a16:creationId xmlns:a16="http://schemas.microsoft.com/office/drawing/2014/main" id="{531F85ED-C7E1-F515-9B2E-FE0694426215}"/>
                </a:ext>
              </a:extLst>
            </p:cNvPr>
            <p:cNvSpPr txBox="1"/>
            <p:nvPr/>
          </p:nvSpPr>
          <p:spPr>
            <a:xfrm>
              <a:off x="18058533" y="12305096"/>
              <a:ext cx="2014309" cy="903749"/>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pic>
        <p:nvPicPr>
          <p:cNvPr id="18" name="Picture 17" descr="A row of arcade machines&#10;&#10;Description automatically generated">
            <a:extLst>
              <a:ext uri="{FF2B5EF4-FFF2-40B4-BE49-F238E27FC236}">
                <a16:creationId xmlns:a16="http://schemas.microsoft.com/office/drawing/2014/main" id="{7B38237A-C225-2047-A327-00660CC5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530" y="12604647"/>
            <a:ext cx="5219481" cy="5219481"/>
          </a:xfrm>
          <a:prstGeom prst="rect">
            <a:avLst/>
          </a:prstGeom>
        </p:spPr>
      </p:pic>
      <p:grpSp>
        <p:nvGrpSpPr>
          <p:cNvPr id="19" name="Group 18">
            <a:extLst>
              <a:ext uri="{FF2B5EF4-FFF2-40B4-BE49-F238E27FC236}">
                <a16:creationId xmlns:a16="http://schemas.microsoft.com/office/drawing/2014/main" id="{FF445A3F-870C-5A0D-BD29-DDD589D13503}"/>
              </a:ext>
            </a:extLst>
          </p:cNvPr>
          <p:cNvGrpSpPr/>
          <p:nvPr/>
        </p:nvGrpSpPr>
        <p:grpSpPr>
          <a:xfrm>
            <a:off x="17830521" y="12709358"/>
            <a:ext cx="5256808" cy="5126092"/>
            <a:chOff x="9719389" y="5884925"/>
            <a:chExt cx="4721396" cy="3811927"/>
          </a:xfrm>
        </p:grpSpPr>
        <p:pic>
          <p:nvPicPr>
            <p:cNvPr id="20" name="Picture 19">
              <a:extLst>
                <a:ext uri="{FF2B5EF4-FFF2-40B4-BE49-F238E27FC236}">
                  <a16:creationId xmlns:a16="http://schemas.microsoft.com/office/drawing/2014/main" id="{19EC108A-D05E-908B-A5AD-E17B22ACB2A5}"/>
                </a:ext>
              </a:extLst>
            </p:cNvPr>
            <p:cNvPicPr>
              <a:picLocks noChangeAspect="1"/>
            </p:cNvPicPr>
            <p:nvPr/>
          </p:nvPicPr>
          <p:blipFill>
            <a:blip r:embed="rId4"/>
            <a:stretch>
              <a:fillRect/>
            </a:stretch>
          </p:blipFill>
          <p:spPr>
            <a:xfrm>
              <a:off x="9719389" y="5888737"/>
              <a:ext cx="3777830" cy="3762927"/>
            </a:xfrm>
            <a:prstGeom prst="rect">
              <a:avLst/>
            </a:prstGeom>
            <a:scene3d>
              <a:camera prst="isometricOffAxis2Right"/>
              <a:lightRig rig="threePt" dir="t"/>
            </a:scene3d>
          </p:spPr>
        </p:pic>
        <p:pic>
          <p:nvPicPr>
            <p:cNvPr id="21" name="Picture 20">
              <a:extLst>
                <a:ext uri="{FF2B5EF4-FFF2-40B4-BE49-F238E27FC236}">
                  <a16:creationId xmlns:a16="http://schemas.microsoft.com/office/drawing/2014/main" id="{BFDA72AF-54A2-F4CB-394C-7C9D7B961943}"/>
                </a:ext>
              </a:extLst>
            </p:cNvPr>
            <p:cNvPicPr>
              <a:picLocks noChangeAspect="1"/>
            </p:cNvPicPr>
            <p:nvPr/>
          </p:nvPicPr>
          <p:blipFill>
            <a:blip r:embed="rId5"/>
            <a:stretch>
              <a:fillRect/>
            </a:stretch>
          </p:blipFill>
          <p:spPr>
            <a:xfrm>
              <a:off x="10198793" y="5884925"/>
              <a:ext cx="3777830" cy="3785311"/>
            </a:xfrm>
            <a:prstGeom prst="rect">
              <a:avLst/>
            </a:prstGeom>
            <a:scene3d>
              <a:camera prst="isometricOffAxis2Right"/>
              <a:lightRig rig="threePt" dir="t"/>
            </a:scene3d>
          </p:spPr>
        </p:pic>
        <p:pic>
          <p:nvPicPr>
            <p:cNvPr id="22" name="Picture 21">
              <a:extLst>
                <a:ext uri="{FF2B5EF4-FFF2-40B4-BE49-F238E27FC236}">
                  <a16:creationId xmlns:a16="http://schemas.microsoft.com/office/drawing/2014/main" id="{79B982B6-E2D1-2824-B5EF-7FC0455E5194}"/>
                </a:ext>
              </a:extLst>
            </p:cNvPr>
            <p:cNvPicPr>
              <a:picLocks noChangeAspect="1"/>
            </p:cNvPicPr>
            <p:nvPr/>
          </p:nvPicPr>
          <p:blipFill>
            <a:blip r:embed="rId6"/>
            <a:stretch>
              <a:fillRect/>
            </a:stretch>
          </p:blipFill>
          <p:spPr>
            <a:xfrm>
              <a:off x="10662955" y="5896356"/>
              <a:ext cx="3777830" cy="3800496"/>
            </a:xfrm>
            <a:prstGeom prst="rect">
              <a:avLst/>
            </a:prstGeom>
            <a:scene3d>
              <a:camera prst="isometricOffAxis2Right"/>
              <a:lightRig rig="threePt" dir="t"/>
            </a:scene3d>
          </p:spPr>
        </p:pic>
      </p:grpSp>
      <p:sp>
        <p:nvSpPr>
          <p:cNvPr id="39" name="TextBox 38">
            <a:extLst>
              <a:ext uri="{FF2B5EF4-FFF2-40B4-BE49-F238E27FC236}">
                <a16:creationId xmlns:a16="http://schemas.microsoft.com/office/drawing/2014/main" id="{A1B45E4D-C603-E71D-ACB8-29DF3EF05CEA}"/>
              </a:ext>
            </a:extLst>
          </p:cNvPr>
          <p:cNvSpPr txBox="1"/>
          <p:nvPr/>
        </p:nvSpPr>
        <p:spPr>
          <a:xfrm>
            <a:off x="5766879" y="12539500"/>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Generation Network</a:t>
            </a:r>
          </a:p>
        </p:txBody>
      </p:sp>
      <p:sp>
        <p:nvSpPr>
          <p:cNvPr id="40" name="Arrow: Right 39">
            <a:extLst>
              <a:ext uri="{FF2B5EF4-FFF2-40B4-BE49-F238E27FC236}">
                <a16:creationId xmlns:a16="http://schemas.microsoft.com/office/drawing/2014/main" id="{F97955A2-2DD5-99B4-BFC1-41A39E6DD3CB}"/>
              </a:ext>
            </a:extLst>
          </p:cNvPr>
          <p:cNvSpPr/>
          <p:nvPr/>
        </p:nvSpPr>
        <p:spPr>
          <a:xfrm>
            <a:off x="28323780" y="13668400"/>
            <a:ext cx="1917799" cy="241430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 name="TextBox 40">
            <a:extLst>
              <a:ext uri="{FF2B5EF4-FFF2-40B4-BE49-F238E27FC236}">
                <a16:creationId xmlns:a16="http://schemas.microsoft.com/office/drawing/2014/main" id="{B7C7A1A4-6C95-55FE-723C-CBF0EE1B1C84}"/>
              </a:ext>
            </a:extLst>
          </p:cNvPr>
          <p:cNvSpPr txBox="1"/>
          <p:nvPr/>
        </p:nvSpPr>
        <p:spPr>
          <a:xfrm>
            <a:off x="30619239" y="13906055"/>
            <a:ext cx="4082107" cy="1938992"/>
          </a:xfrm>
          <a:prstGeom prst="rect">
            <a:avLst/>
          </a:prstGeom>
          <a:noFill/>
          <a:ln w="76200">
            <a:solidFill>
              <a:schemeClr val="tx2"/>
            </a:solidFill>
          </a:ln>
        </p:spPr>
        <p:txBody>
          <a:bodyPr wrap="square" rtlCol="0">
            <a:spAutoFit/>
          </a:bodyPr>
          <a:lstStyle/>
          <a:p>
            <a:pPr algn="ctr"/>
            <a:r>
              <a:rPr lang="en-US" sz="4000" dirty="0">
                <a:solidFill>
                  <a:schemeClr val="bg1"/>
                </a:solidFill>
                <a:latin typeface="+mj-lt"/>
              </a:rPr>
              <a:t>Add to Discriminator Dataset</a:t>
            </a:r>
          </a:p>
        </p:txBody>
      </p:sp>
      <p:sp>
        <p:nvSpPr>
          <p:cNvPr id="26" name="Left Brace 25">
            <a:extLst>
              <a:ext uri="{FF2B5EF4-FFF2-40B4-BE49-F238E27FC236}">
                <a16:creationId xmlns:a16="http://schemas.microsoft.com/office/drawing/2014/main" id="{5E412CCA-623E-475E-5DA6-23ADC679D18A}"/>
              </a:ext>
            </a:extLst>
          </p:cNvPr>
          <p:cNvSpPr/>
          <p:nvPr/>
        </p:nvSpPr>
        <p:spPr>
          <a:xfrm rot="5400000" flipH="1">
            <a:off x="16464588" y="8506127"/>
            <a:ext cx="959447" cy="6774658"/>
          </a:xfrm>
          <a:prstGeom prst="leftBrace">
            <a:avLst>
              <a:gd name="adj1" fmla="val 28291"/>
              <a:gd name="adj2" fmla="val 50000"/>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9505BB83-E061-520E-5DD4-407D6B31BAF3}"/>
              </a:ext>
            </a:extLst>
          </p:cNvPr>
          <p:cNvGrpSpPr/>
          <p:nvPr/>
        </p:nvGrpSpPr>
        <p:grpSpPr>
          <a:xfrm>
            <a:off x="13556984" y="3769684"/>
            <a:ext cx="6813756" cy="7558931"/>
            <a:chOff x="14689395" y="4776767"/>
            <a:chExt cx="6813756" cy="7558931"/>
          </a:xfrm>
        </p:grpSpPr>
        <p:sp>
          <p:nvSpPr>
            <p:cNvPr id="27" name="Trapezoid 26">
              <a:extLst>
                <a:ext uri="{FF2B5EF4-FFF2-40B4-BE49-F238E27FC236}">
                  <a16:creationId xmlns:a16="http://schemas.microsoft.com/office/drawing/2014/main" id="{21DC3BA5-0F42-ED3F-75F8-0AA2F0CA55B7}"/>
                </a:ext>
              </a:extLst>
            </p:cNvPr>
            <p:cNvSpPr/>
            <p:nvPr/>
          </p:nvSpPr>
          <p:spPr>
            <a:xfrm rot="16200000" flipH="1">
              <a:off x="14316807" y="5149355"/>
              <a:ext cx="7558931" cy="6813756"/>
            </a:xfrm>
            <a:prstGeom prst="trapezoid">
              <a:avLst>
                <a:gd name="adj" fmla="val 26713"/>
              </a:avLst>
            </a:prstGeom>
            <a:solidFill>
              <a:schemeClr val="bg2">
                <a:lumMod val="25000"/>
              </a:schemeClr>
            </a:solid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35" name="Group 34">
              <a:extLst>
                <a:ext uri="{FF2B5EF4-FFF2-40B4-BE49-F238E27FC236}">
                  <a16:creationId xmlns:a16="http://schemas.microsoft.com/office/drawing/2014/main" id="{04636532-00C4-DCDA-B964-CC3901A19F9B}"/>
                </a:ext>
              </a:extLst>
            </p:cNvPr>
            <p:cNvGrpSpPr/>
            <p:nvPr/>
          </p:nvGrpSpPr>
          <p:grpSpPr>
            <a:xfrm>
              <a:off x="15378759" y="6072391"/>
              <a:ext cx="5818482" cy="4967683"/>
              <a:chOff x="15315723" y="5971483"/>
              <a:chExt cx="5818482" cy="4967683"/>
            </a:xfrm>
          </p:grpSpPr>
          <p:sp>
            <p:nvSpPr>
              <p:cNvPr id="29" name="TextBox 28">
                <a:extLst>
                  <a:ext uri="{FF2B5EF4-FFF2-40B4-BE49-F238E27FC236}">
                    <a16:creationId xmlns:a16="http://schemas.microsoft.com/office/drawing/2014/main" id="{68A72E46-69B2-F36E-6418-291E72CDF8CC}"/>
                  </a:ext>
                </a:extLst>
              </p:cNvPr>
              <p:cNvSpPr txBox="1"/>
              <p:nvPr/>
            </p:nvSpPr>
            <p:spPr>
              <a:xfrm rot="10800000" flipH="1">
                <a:off x="20333986" y="5971483"/>
                <a:ext cx="800219" cy="4967683"/>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Activation Function</a:t>
                </a:r>
              </a:p>
            </p:txBody>
          </p:sp>
          <p:sp>
            <p:nvSpPr>
              <p:cNvPr id="30" name="TextBox 29">
                <a:extLst>
                  <a:ext uri="{FF2B5EF4-FFF2-40B4-BE49-F238E27FC236}">
                    <a16:creationId xmlns:a16="http://schemas.microsoft.com/office/drawing/2014/main" id="{97D3ECB9-54C2-35E8-299C-143EA991B6DF}"/>
                  </a:ext>
                </a:extLst>
              </p:cNvPr>
              <p:cNvSpPr txBox="1"/>
              <p:nvPr/>
            </p:nvSpPr>
            <p:spPr>
              <a:xfrm rot="10800000" flipH="1">
                <a:off x="19367159" y="5971483"/>
                <a:ext cx="754185" cy="4967683"/>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Normalization</a:t>
                </a:r>
              </a:p>
            </p:txBody>
          </p:sp>
          <p:sp>
            <p:nvSpPr>
              <p:cNvPr id="31" name="TextBox 30">
                <a:extLst>
                  <a:ext uri="{FF2B5EF4-FFF2-40B4-BE49-F238E27FC236}">
                    <a16:creationId xmlns:a16="http://schemas.microsoft.com/office/drawing/2014/main" id="{58429FB0-D884-6EC0-EDCE-7F851260D483}"/>
                  </a:ext>
                </a:extLst>
              </p:cNvPr>
              <p:cNvSpPr txBox="1"/>
              <p:nvPr/>
            </p:nvSpPr>
            <p:spPr>
              <a:xfrm rot="10800000" flipH="1">
                <a:off x="18354300" y="5971484"/>
                <a:ext cx="800219" cy="4967682"/>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Convolution</a:t>
                </a:r>
              </a:p>
            </p:txBody>
          </p:sp>
          <p:sp>
            <p:nvSpPr>
              <p:cNvPr id="32" name="TextBox 31">
                <a:extLst>
                  <a:ext uri="{FF2B5EF4-FFF2-40B4-BE49-F238E27FC236}">
                    <a16:creationId xmlns:a16="http://schemas.microsoft.com/office/drawing/2014/main" id="{AC73C376-F17B-9BEC-5050-F0B13EAD4B78}"/>
                  </a:ext>
                </a:extLst>
              </p:cNvPr>
              <p:cNvSpPr txBox="1"/>
              <p:nvPr/>
            </p:nvSpPr>
            <p:spPr>
              <a:xfrm rot="10800000" flipH="1">
                <a:off x="15315723" y="6707063"/>
                <a:ext cx="800219" cy="3496524"/>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Conv T</a:t>
                </a:r>
              </a:p>
            </p:txBody>
          </p:sp>
          <p:sp>
            <p:nvSpPr>
              <p:cNvPr id="33" name="TextBox 32">
                <a:extLst>
                  <a:ext uri="{FF2B5EF4-FFF2-40B4-BE49-F238E27FC236}">
                    <a16:creationId xmlns:a16="http://schemas.microsoft.com/office/drawing/2014/main" id="{8143E638-9D0D-46F1-8570-EBDC296D2720}"/>
                  </a:ext>
                </a:extLst>
              </p:cNvPr>
              <p:cNvSpPr txBox="1"/>
              <p:nvPr/>
            </p:nvSpPr>
            <p:spPr>
              <a:xfrm rot="10800000" flipH="1">
                <a:off x="16328582" y="6357303"/>
                <a:ext cx="800219" cy="4196044"/>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Normalization</a:t>
                </a:r>
              </a:p>
            </p:txBody>
          </p:sp>
          <p:sp>
            <p:nvSpPr>
              <p:cNvPr id="34" name="TextBox 33">
                <a:extLst>
                  <a:ext uri="{FF2B5EF4-FFF2-40B4-BE49-F238E27FC236}">
                    <a16:creationId xmlns:a16="http://schemas.microsoft.com/office/drawing/2014/main" id="{49174854-188F-55A8-EC0F-19F66A1FF0C3}"/>
                  </a:ext>
                </a:extLst>
              </p:cNvPr>
              <p:cNvSpPr txBox="1"/>
              <p:nvPr/>
            </p:nvSpPr>
            <p:spPr>
              <a:xfrm rot="10800000" flipH="1">
                <a:off x="17341441" y="5971483"/>
                <a:ext cx="800219" cy="4967683"/>
              </a:xfrm>
              <a:prstGeom prst="rect">
                <a:avLst/>
              </a:prstGeom>
              <a:solidFill>
                <a:schemeClr val="tx1"/>
              </a:solidFill>
            </p:spPr>
            <p:txBody>
              <a:bodyPr vert="eaVert"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Activation Function</a:t>
                </a:r>
              </a:p>
            </p:txBody>
          </p:sp>
        </p:grpSp>
      </p:grpSp>
    </p:spTree>
    <p:extLst>
      <p:ext uri="{BB962C8B-B14F-4D97-AF65-F5344CB8AC3E}">
        <p14:creationId xmlns:p14="http://schemas.microsoft.com/office/powerpoint/2010/main" val="227334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grpSp>
        <p:nvGrpSpPr>
          <p:cNvPr id="54" name="Group 53">
            <a:extLst>
              <a:ext uri="{FF2B5EF4-FFF2-40B4-BE49-F238E27FC236}">
                <a16:creationId xmlns:a16="http://schemas.microsoft.com/office/drawing/2014/main" id="{8AF19078-A0FD-D31C-38F0-81829A8030A9}"/>
              </a:ext>
            </a:extLst>
          </p:cNvPr>
          <p:cNvGrpSpPr/>
          <p:nvPr/>
        </p:nvGrpSpPr>
        <p:grpSpPr>
          <a:xfrm>
            <a:off x="1932926" y="12569590"/>
            <a:ext cx="6904244" cy="6097431"/>
            <a:chOff x="1932926" y="10871419"/>
            <a:chExt cx="6904244" cy="6097431"/>
          </a:xfrm>
        </p:grpSpPr>
        <p:pic>
          <p:nvPicPr>
            <p:cNvPr id="5" name="Picture 4">
              <a:extLst>
                <a:ext uri="{FF2B5EF4-FFF2-40B4-BE49-F238E27FC236}">
                  <a16:creationId xmlns:a16="http://schemas.microsoft.com/office/drawing/2014/main" id="{18871C79-E59D-4100-AE55-88D798915B89}"/>
                </a:ext>
              </a:extLst>
            </p:cNvPr>
            <p:cNvPicPr>
              <a:picLocks noChangeAspect="1"/>
            </p:cNvPicPr>
            <p:nvPr/>
          </p:nvPicPr>
          <p:blipFill>
            <a:blip r:embed="rId3"/>
            <a:stretch>
              <a:fillRect/>
            </a:stretch>
          </p:blipFill>
          <p:spPr>
            <a:xfrm rot="16200000">
              <a:off x="2886928" y="9917417"/>
              <a:ext cx="3816006" cy="5724009"/>
            </a:xfrm>
            <a:prstGeom prst="rect">
              <a:avLst/>
            </a:prstGeom>
            <a:ln w="12700">
              <a:solidFill>
                <a:schemeClr val="bg1"/>
              </a:solidFill>
            </a:ln>
          </p:spPr>
        </p:pic>
        <p:pic>
          <p:nvPicPr>
            <p:cNvPr id="7" name="Picture 6">
              <a:extLst>
                <a:ext uri="{FF2B5EF4-FFF2-40B4-BE49-F238E27FC236}">
                  <a16:creationId xmlns:a16="http://schemas.microsoft.com/office/drawing/2014/main" id="{D2DB7FF0-2FC2-8C6F-F490-96520233F198}"/>
                </a:ext>
              </a:extLst>
            </p:cNvPr>
            <p:cNvPicPr>
              <a:picLocks noChangeAspect="1"/>
            </p:cNvPicPr>
            <p:nvPr/>
          </p:nvPicPr>
          <p:blipFill>
            <a:blip r:embed="rId3"/>
            <a:stretch>
              <a:fillRect/>
            </a:stretch>
          </p:blipFill>
          <p:spPr>
            <a:xfrm rot="16200000">
              <a:off x="3468602" y="10625833"/>
              <a:ext cx="3816006" cy="5724009"/>
            </a:xfrm>
            <a:prstGeom prst="rect">
              <a:avLst/>
            </a:prstGeom>
            <a:ln w="12700">
              <a:solidFill>
                <a:schemeClr val="bg1"/>
              </a:solidFill>
            </a:ln>
          </p:spPr>
        </p:pic>
        <p:pic>
          <p:nvPicPr>
            <p:cNvPr id="9" name="Picture 8">
              <a:extLst>
                <a:ext uri="{FF2B5EF4-FFF2-40B4-BE49-F238E27FC236}">
                  <a16:creationId xmlns:a16="http://schemas.microsoft.com/office/drawing/2014/main" id="{49A64274-B498-22A2-8DDA-1E15133D1662}"/>
                </a:ext>
              </a:extLst>
            </p:cNvPr>
            <p:cNvPicPr>
              <a:picLocks noChangeAspect="1"/>
            </p:cNvPicPr>
            <p:nvPr/>
          </p:nvPicPr>
          <p:blipFill>
            <a:blip r:embed="rId3"/>
            <a:stretch>
              <a:fillRect/>
            </a:stretch>
          </p:blipFill>
          <p:spPr>
            <a:xfrm rot="16200000">
              <a:off x="4067163" y="11459653"/>
              <a:ext cx="3816006" cy="5724009"/>
            </a:xfrm>
            <a:prstGeom prst="rect">
              <a:avLst/>
            </a:prstGeom>
            <a:ln w="12700">
              <a:solidFill>
                <a:schemeClr val="bg1"/>
              </a:solidFill>
            </a:ln>
          </p:spPr>
        </p:pic>
        <p:sp>
          <p:nvSpPr>
            <p:cNvPr id="25" name="Rectangle 24">
              <a:extLst>
                <a:ext uri="{FF2B5EF4-FFF2-40B4-BE49-F238E27FC236}">
                  <a16:creationId xmlns:a16="http://schemas.microsoft.com/office/drawing/2014/main" id="{3D7FB566-05EC-E214-98F1-3947D180923C}"/>
                </a:ext>
              </a:extLst>
            </p:cNvPr>
            <p:cNvSpPr/>
            <p:nvPr/>
          </p:nvSpPr>
          <p:spPr>
            <a:xfrm>
              <a:off x="4309651" y="15301211"/>
              <a:ext cx="3331029" cy="1667639"/>
            </a:xfrm>
            <a:prstGeom prst="rect">
              <a:avLst/>
            </a:prstGeom>
            <a:solidFill>
              <a:schemeClr val="tx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bg1"/>
                  </a:solidFill>
                </a:rPr>
                <a:t>Noise</a:t>
              </a:r>
            </a:p>
          </p:txBody>
        </p:sp>
      </p:grpSp>
      <p:grpSp>
        <p:nvGrpSpPr>
          <p:cNvPr id="43" name="Group 42">
            <a:extLst>
              <a:ext uri="{FF2B5EF4-FFF2-40B4-BE49-F238E27FC236}">
                <a16:creationId xmlns:a16="http://schemas.microsoft.com/office/drawing/2014/main" id="{131D03A5-A3B4-B659-FB78-A762D2771C23}"/>
              </a:ext>
            </a:extLst>
          </p:cNvPr>
          <p:cNvGrpSpPr/>
          <p:nvPr/>
        </p:nvGrpSpPr>
        <p:grpSpPr>
          <a:xfrm>
            <a:off x="10610797" y="12854106"/>
            <a:ext cx="4549727" cy="4663803"/>
            <a:chOff x="18211953" y="9820657"/>
            <a:chExt cx="6074229" cy="6074229"/>
          </a:xfrm>
        </p:grpSpPr>
        <p:sp>
          <p:nvSpPr>
            <p:cNvPr id="37" name="Rectangle 36">
              <a:extLst>
                <a:ext uri="{FF2B5EF4-FFF2-40B4-BE49-F238E27FC236}">
                  <a16:creationId xmlns:a16="http://schemas.microsoft.com/office/drawing/2014/main" id="{D490E78C-F9B0-85E5-1702-5D0D26803311}"/>
                </a:ext>
              </a:extLst>
            </p:cNvPr>
            <p:cNvSpPr/>
            <p:nvPr/>
          </p:nvSpPr>
          <p:spPr>
            <a:xfrm>
              <a:off x="18211953" y="9820657"/>
              <a:ext cx="6074229" cy="60742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endParaRPr lang="en-US" sz="2400" dirty="0">
                <a:solidFill>
                  <a:schemeClr val="tx1"/>
                </a:solidFill>
                <a:latin typeface="+mj-lt"/>
              </a:endParaRPr>
            </a:p>
            <a:p>
              <a:pPr algn="ctr">
                <a:lnSpc>
                  <a:spcPct val="90000"/>
                </a:lnSpc>
              </a:pPr>
              <a:r>
                <a:rPr lang="en-US" sz="4400" dirty="0">
                  <a:solidFill>
                    <a:schemeClr val="tx1"/>
                  </a:solidFill>
                  <a:latin typeface="+mj-lt"/>
                </a:rPr>
                <a:t>Generator</a:t>
              </a:r>
            </a:p>
          </p:txBody>
        </p:sp>
        <p:pic>
          <p:nvPicPr>
            <p:cNvPr id="42" name="Picture 41" descr="A white line art with circles and dots&#10;&#10;Description automatically generated with medium confidence">
              <a:extLst>
                <a:ext uri="{FF2B5EF4-FFF2-40B4-BE49-F238E27FC236}">
                  <a16:creationId xmlns:a16="http://schemas.microsoft.com/office/drawing/2014/main" id="{E1177C3D-F108-0017-F26B-95E3586A6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0514" y="10875360"/>
              <a:ext cx="4903938" cy="4903938"/>
            </a:xfrm>
            <a:prstGeom prst="rect">
              <a:avLst/>
            </a:prstGeom>
          </p:spPr>
        </p:pic>
      </p:grpSp>
      <p:grpSp>
        <p:nvGrpSpPr>
          <p:cNvPr id="55" name="Group 54">
            <a:extLst>
              <a:ext uri="{FF2B5EF4-FFF2-40B4-BE49-F238E27FC236}">
                <a16:creationId xmlns:a16="http://schemas.microsoft.com/office/drawing/2014/main" id="{49DD8BAA-1A1F-7588-ED5D-02F5697A44AF}"/>
              </a:ext>
            </a:extLst>
          </p:cNvPr>
          <p:cNvGrpSpPr/>
          <p:nvPr/>
        </p:nvGrpSpPr>
        <p:grpSpPr>
          <a:xfrm>
            <a:off x="16701108" y="12567571"/>
            <a:ext cx="5273778" cy="6014702"/>
            <a:chOff x="16701108" y="10869400"/>
            <a:chExt cx="5273778" cy="6014702"/>
          </a:xfrm>
        </p:grpSpPr>
        <p:pic>
          <p:nvPicPr>
            <p:cNvPr id="45" name="Picture 44" descr="Two robots looking at each other&#10;&#10;Description automatically generated">
              <a:extLst>
                <a:ext uri="{FF2B5EF4-FFF2-40B4-BE49-F238E27FC236}">
                  <a16:creationId xmlns:a16="http://schemas.microsoft.com/office/drawing/2014/main" id="{F088A465-B494-D5C3-CEB1-39A2851FBC78}"/>
                </a:ext>
              </a:extLst>
            </p:cNvPr>
            <p:cNvPicPr>
              <a:picLocks noChangeAspect="1"/>
            </p:cNvPicPr>
            <p:nvPr/>
          </p:nvPicPr>
          <p:blipFill rotWithShape="1">
            <a:blip r:embed="rId5">
              <a:extLst>
                <a:ext uri="{28A0092B-C50C-407E-A947-70E740481C1C}">
                  <a14:useLocalDpi xmlns:a14="http://schemas.microsoft.com/office/drawing/2010/main" val="0"/>
                </a:ext>
              </a:extLst>
            </a:blip>
            <a:srcRect l="55967" t="1918" r="5538" b="30489"/>
            <a:stretch/>
          </p:blipFill>
          <p:spPr>
            <a:xfrm>
              <a:off x="16701108" y="10869400"/>
              <a:ext cx="4198563" cy="4212687"/>
            </a:xfrm>
            <a:prstGeom prst="rect">
              <a:avLst/>
            </a:prstGeom>
          </p:spPr>
        </p:pic>
        <p:pic>
          <p:nvPicPr>
            <p:cNvPr id="46" name="Picture 45" descr="Two robots looking at each other&#10;&#10;Description automatically generated">
              <a:extLst>
                <a:ext uri="{FF2B5EF4-FFF2-40B4-BE49-F238E27FC236}">
                  <a16:creationId xmlns:a16="http://schemas.microsoft.com/office/drawing/2014/main" id="{6F74FE10-4F01-5305-0E19-1D6C12A198FA}"/>
                </a:ext>
              </a:extLst>
            </p:cNvPr>
            <p:cNvPicPr>
              <a:picLocks noChangeAspect="1"/>
            </p:cNvPicPr>
            <p:nvPr/>
          </p:nvPicPr>
          <p:blipFill rotWithShape="1">
            <a:blip r:embed="rId5">
              <a:extLst>
                <a:ext uri="{28A0092B-C50C-407E-A947-70E740481C1C}">
                  <a14:useLocalDpi xmlns:a14="http://schemas.microsoft.com/office/drawing/2010/main" val="0"/>
                </a:ext>
              </a:extLst>
            </a:blip>
            <a:srcRect l="3986" r="54944" b="28531"/>
            <a:stretch/>
          </p:blipFill>
          <p:spPr>
            <a:xfrm>
              <a:off x="17208918" y="11354201"/>
              <a:ext cx="4236385" cy="4212687"/>
            </a:xfrm>
            <a:prstGeom prst="rect">
              <a:avLst/>
            </a:prstGeom>
          </p:spPr>
        </p:pic>
        <p:pic>
          <p:nvPicPr>
            <p:cNvPr id="44" name="Picture 43" descr="A row of arcade machines&#10;&#10;Description automatically generated">
              <a:extLst>
                <a:ext uri="{FF2B5EF4-FFF2-40B4-BE49-F238E27FC236}">
                  <a16:creationId xmlns:a16="http://schemas.microsoft.com/office/drawing/2014/main" id="{5C933AAC-71BA-F778-C387-B6CD40D80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63605" y="11839002"/>
              <a:ext cx="4211281" cy="4211281"/>
            </a:xfrm>
            <a:prstGeom prst="rect">
              <a:avLst/>
            </a:prstGeom>
          </p:spPr>
        </p:pic>
        <p:sp>
          <p:nvSpPr>
            <p:cNvPr id="47" name="Rectangle 46">
              <a:extLst>
                <a:ext uri="{FF2B5EF4-FFF2-40B4-BE49-F238E27FC236}">
                  <a16:creationId xmlns:a16="http://schemas.microsoft.com/office/drawing/2014/main" id="{9A45AE9F-DCF7-8017-4AC1-16ADBBD728C4}"/>
                </a:ext>
              </a:extLst>
            </p:cNvPr>
            <p:cNvSpPr/>
            <p:nvPr/>
          </p:nvSpPr>
          <p:spPr>
            <a:xfrm>
              <a:off x="18203730" y="15216463"/>
              <a:ext cx="3331029" cy="1667639"/>
            </a:xfrm>
            <a:prstGeom prst="rect">
              <a:avLst/>
            </a:prstGeom>
            <a:solidFill>
              <a:schemeClr val="tx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bg1"/>
                  </a:solidFill>
                </a:rPr>
                <a:t>Fake Images</a:t>
              </a:r>
            </a:p>
          </p:txBody>
        </p:sp>
      </p:grpSp>
      <p:grpSp>
        <p:nvGrpSpPr>
          <p:cNvPr id="53" name="Group 52">
            <a:extLst>
              <a:ext uri="{FF2B5EF4-FFF2-40B4-BE49-F238E27FC236}">
                <a16:creationId xmlns:a16="http://schemas.microsoft.com/office/drawing/2014/main" id="{FD7A8972-CD3A-9389-9D27-70DE00DA54D7}"/>
              </a:ext>
            </a:extLst>
          </p:cNvPr>
          <p:cNvGrpSpPr/>
          <p:nvPr/>
        </p:nvGrpSpPr>
        <p:grpSpPr>
          <a:xfrm>
            <a:off x="31074842" y="7016476"/>
            <a:ext cx="3185651" cy="6548284"/>
            <a:chOff x="30610268" y="4787558"/>
            <a:chExt cx="3185651" cy="6548284"/>
          </a:xfrm>
        </p:grpSpPr>
        <p:sp>
          <p:nvSpPr>
            <p:cNvPr id="48" name="Rectangle 47">
              <a:extLst>
                <a:ext uri="{FF2B5EF4-FFF2-40B4-BE49-F238E27FC236}">
                  <a16:creationId xmlns:a16="http://schemas.microsoft.com/office/drawing/2014/main" id="{DEAD64B7-B12C-7BDA-43FD-9CA1D0A34578}"/>
                </a:ext>
              </a:extLst>
            </p:cNvPr>
            <p:cNvSpPr/>
            <p:nvPr/>
          </p:nvSpPr>
          <p:spPr>
            <a:xfrm>
              <a:off x="30610268" y="4787558"/>
              <a:ext cx="3185651" cy="65482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9" name="Oval 48">
              <a:extLst>
                <a:ext uri="{FF2B5EF4-FFF2-40B4-BE49-F238E27FC236}">
                  <a16:creationId xmlns:a16="http://schemas.microsoft.com/office/drawing/2014/main" id="{857F10A0-7DF9-5098-A745-688F6C862C43}"/>
                </a:ext>
              </a:extLst>
            </p:cNvPr>
            <p:cNvSpPr/>
            <p:nvPr/>
          </p:nvSpPr>
          <p:spPr>
            <a:xfrm>
              <a:off x="31082215" y="5294967"/>
              <a:ext cx="2241756" cy="2241756"/>
            </a:xfrm>
            <a:prstGeom prst="ellipse">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Real</a:t>
              </a:r>
            </a:p>
          </p:txBody>
        </p:sp>
        <p:sp>
          <p:nvSpPr>
            <p:cNvPr id="50" name="Oval 49">
              <a:extLst>
                <a:ext uri="{FF2B5EF4-FFF2-40B4-BE49-F238E27FC236}">
                  <a16:creationId xmlns:a16="http://schemas.microsoft.com/office/drawing/2014/main" id="{2325802D-4428-1051-1CF4-E720A86EF457}"/>
                </a:ext>
              </a:extLst>
            </p:cNvPr>
            <p:cNvSpPr/>
            <p:nvPr/>
          </p:nvSpPr>
          <p:spPr>
            <a:xfrm>
              <a:off x="31082215" y="8137729"/>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Fake</a:t>
              </a:r>
            </a:p>
          </p:txBody>
        </p:sp>
        <p:pic>
          <p:nvPicPr>
            <p:cNvPr id="51" name="Graphic 50" descr="Checkmark with solid fill">
              <a:extLst>
                <a:ext uri="{FF2B5EF4-FFF2-40B4-BE49-F238E27FC236}">
                  <a16:creationId xmlns:a16="http://schemas.microsoft.com/office/drawing/2014/main" id="{381FECA5-0220-07A6-28D7-819D46ED2E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5641566"/>
              <a:ext cx="914400" cy="914400"/>
            </a:xfrm>
            <a:prstGeom prst="rect">
              <a:avLst/>
            </a:prstGeom>
          </p:spPr>
        </p:pic>
        <p:pic>
          <p:nvPicPr>
            <p:cNvPr id="52" name="Graphic 51" descr="Close with solid fill">
              <a:extLst>
                <a:ext uri="{FF2B5EF4-FFF2-40B4-BE49-F238E27FC236}">
                  <a16:creationId xmlns:a16="http://schemas.microsoft.com/office/drawing/2014/main" id="{334DD0CF-1CC1-3DAA-4D84-ADA2872B5A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745893" y="8581874"/>
              <a:ext cx="914400" cy="914400"/>
            </a:xfrm>
            <a:prstGeom prst="rect">
              <a:avLst/>
            </a:prstGeom>
          </p:spPr>
        </p:pic>
      </p:grpSp>
      <p:grpSp>
        <p:nvGrpSpPr>
          <p:cNvPr id="56" name="Group 55">
            <a:extLst>
              <a:ext uri="{FF2B5EF4-FFF2-40B4-BE49-F238E27FC236}">
                <a16:creationId xmlns:a16="http://schemas.microsoft.com/office/drawing/2014/main" id="{8032F07A-83B4-02DC-4AAF-C23492186FFE}"/>
              </a:ext>
            </a:extLst>
          </p:cNvPr>
          <p:cNvGrpSpPr/>
          <p:nvPr/>
        </p:nvGrpSpPr>
        <p:grpSpPr>
          <a:xfrm>
            <a:off x="24390360" y="8478890"/>
            <a:ext cx="4549727" cy="4663803"/>
            <a:chOff x="18211953" y="9820657"/>
            <a:chExt cx="6074229" cy="6074229"/>
          </a:xfrm>
        </p:grpSpPr>
        <p:sp>
          <p:nvSpPr>
            <p:cNvPr id="57" name="Rectangle 56">
              <a:extLst>
                <a:ext uri="{FF2B5EF4-FFF2-40B4-BE49-F238E27FC236}">
                  <a16:creationId xmlns:a16="http://schemas.microsoft.com/office/drawing/2014/main" id="{9E1A9725-5274-8DCB-87D1-75FBE57B2459}"/>
                </a:ext>
              </a:extLst>
            </p:cNvPr>
            <p:cNvSpPr/>
            <p:nvPr/>
          </p:nvSpPr>
          <p:spPr>
            <a:xfrm>
              <a:off x="18211953" y="9820657"/>
              <a:ext cx="6074229" cy="6074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endParaRPr lang="en-US" sz="2800" dirty="0">
                <a:solidFill>
                  <a:schemeClr val="tx1"/>
                </a:solidFill>
                <a:latin typeface="+mj-lt"/>
              </a:endParaRPr>
            </a:p>
            <a:p>
              <a:pPr algn="ctr">
                <a:lnSpc>
                  <a:spcPct val="90000"/>
                </a:lnSpc>
              </a:pPr>
              <a:r>
                <a:rPr lang="en-US" sz="4400" dirty="0">
                  <a:solidFill>
                    <a:schemeClr val="tx1"/>
                  </a:solidFill>
                  <a:latin typeface="+mj-lt"/>
                </a:rPr>
                <a:t>Discriminator</a:t>
              </a:r>
            </a:p>
          </p:txBody>
        </p:sp>
        <p:pic>
          <p:nvPicPr>
            <p:cNvPr id="58" name="Picture 57" descr="A white line art with circles and dots&#10;&#10;Description automatically generated with medium confidence">
              <a:extLst>
                <a:ext uri="{FF2B5EF4-FFF2-40B4-BE49-F238E27FC236}">
                  <a16:creationId xmlns:a16="http://schemas.microsoft.com/office/drawing/2014/main" id="{CC464CE7-2584-4315-B489-5CFF14D55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0514" y="10875360"/>
              <a:ext cx="4903938" cy="4903938"/>
            </a:xfrm>
            <a:prstGeom prst="rect">
              <a:avLst/>
            </a:prstGeom>
          </p:spPr>
        </p:pic>
      </p:grpSp>
      <p:pic>
        <p:nvPicPr>
          <p:cNvPr id="59" name="Picture 58" descr="A dog sitting on a rug&#10;&#10;Description automatically generated">
            <a:extLst>
              <a:ext uri="{FF2B5EF4-FFF2-40B4-BE49-F238E27FC236}">
                <a16:creationId xmlns:a16="http://schemas.microsoft.com/office/drawing/2014/main" id="{475E774F-9A1F-1FD6-E95E-A0BD2B616D47}"/>
              </a:ext>
            </a:extLst>
          </p:cNvPr>
          <p:cNvPicPr>
            <a:picLocks noChangeAspect="1"/>
          </p:cNvPicPr>
          <p:nvPr/>
        </p:nvPicPr>
        <p:blipFill rotWithShape="1">
          <a:blip r:embed="rId11">
            <a:extLst>
              <a:ext uri="{28A0092B-C50C-407E-A947-70E740481C1C}">
                <a14:useLocalDpi xmlns:a14="http://schemas.microsoft.com/office/drawing/2010/main" val="0"/>
              </a:ext>
            </a:extLst>
          </a:blip>
          <a:srcRect r="3592"/>
          <a:stretch/>
        </p:blipFill>
        <p:spPr>
          <a:xfrm>
            <a:off x="16734552" y="5272342"/>
            <a:ext cx="4198563" cy="4215384"/>
          </a:xfrm>
          <a:prstGeom prst="rect">
            <a:avLst/>
          </a:prstGeom>
        </p:spPr>
      </p:pic>
      <p:pic>
        <p:nvPicPr>
          <p:cNvPr id="60" name="Picture Placeholder 23" descr="A group of jellyfish in blue water&#10;&#10;Description automatically generated">
            <a:extLst>
              <a:ext uri="{FF2B5EF4-FFF2-40B4-BE49-F238E27FC236}">
                <a16:creationId xmlns:a16="http://schemas.microsoft.com/office/drawing/2014/main" id="{22BBBDEA-04FB-7500-D810-D9C901CC7658}"/>
              </a:ext>
            </a:extLst>
          </p:cNvPr>
          <p:cNvPicPr>
            <a:picLocks noChangeAspect="1"/>
          </p:cNvPicPr>
          <p:nvPr/>
        </p:nvPicPr>
        <p:blipFill rotWithShape="1">
          <a:blip r:embed="rId12">
            <a:extLst>
              <a:ext uri="{28A0092B-C50C-407E-A947-70E740481C1C}">
                <a14:useLocalDpi xmlns:a14="http://schemas.microsoft.com/office/drawing/2010/main" val="0"/>
              </a:ext>
            </a:extLst>
          </a:blip>
          <a:srcRect l="16343" r="51668" b="56840"/>
          <a:stretch/>
        </p:blipFill>
        <p:spPr>
          <a:xfrm>
            <a:off x="17319298" y="5757608"/>
            <a:ext cx="4166562" cy="4215384"/>
          </a:xfrm>
          <a:prstGeom prst="rect">
            <a:avLst/>
          </a:prstGeom>
        </p:spPr>
      </p:pic>
      <p:pic>
        <p:nvPicPr>
          <p:cNvPr id="61" name="Picture 2">
            <a:extLst>
              <a:ext uri="{FF2B5EF4-FFF2-40B4-BE49-F238E27FC236}">
                <a16:creationId xmlns:a16="http://schemas.microsoft.com/office/drawing/2014/main" id="{D1467154-F93B-1C09-EF65-B82E154254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148" t="30780" r="23699" b="46915"/>
          <a:stretch/>
        </p:blipFill>
        <p:spPr bwMode="auto">
          <a:xfrm>
            <a:off x="17872043" y="6242875"/>
            <a:ext cx="4166561" cy="421538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0C17A713-9851-4711-EE1C-CABC4C7A60C8}"/>
              </a:ext>
            </a:extLst>
          </p:cNvPr>
          <p:cNvSpPr/>
          <p:nvPr/>
        </p:nvSpPr>
        <p:spPr>
          <a:xfrm>
            <a:off x="18326439" y="9758815"/>
            <a:ext cx="3331029" cy="1667639"/>
          </a:xfrm>
          <a:prstGeom prst="rect">
            <a:avLst/>
          </a:prstGeom>
          <a:solidFill>
            <a:schemeClr val="tx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bg1"/>
                </a:solidFill>
              </a:rPr>
              <a:t>Real Images</a:t>
            </a:r>
          </a:p>
        </p:txBody>
      </p:sp>
      <p:cxnSp>
        <p:nvCxnSpPr>
          <p:cNvPr id="64" name="Straight Arrow Connector 63">
            <a:extLst>
              <a:ext uri="{FF2B5EF4-FFF2-40B4-BE49-F238E27FC236}">
                <a16:creationId xmlns:a16="http://schemas.microsoft.com/office/drawing/2014/main" id="{8C5D5DBB-30A9-5558-3B9B-93B725C0D446}"/>
              </a:ext>
            </a:extLst>
          </p:cNvPr>
          <p:cNvCxnSpPr>
            <a:cxnSpLocks/>
          </p:cNvCxnSpPr>
          <p:nvPr/>
        </p:nvCxnSpPr>
        <p:spPr>
          <a:xfrm>
            <a:off x="9144000" y="15218804"/>
            <a:ext cx="1175657" cy="0"/>
          </a:xfrm>
          <a:prstGeom prst="straightConnector1">
            <a:avLst/>
          </a:prstGeom>
          <a:ln w="136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F5790CE-41F3-671D-9F59-8E6317CF1D90}"/>
              </a:ext>
            </a:extLst>
          </p:cNvPr>
          <p:cNvCxnSpPr>
            <a:cxnSpLocks/>
          </p:cNvCxnSpPr>
          <p:nvPr/>
        </p:nvCxnSpPr>
        <p:spPr>
          <a:xfrm>
            <a:off x="15264195" y="15218804"/>
            <a:ext cx="1175657" cy="0"/>
          </a:xfrm>
          <a:prstGeom prst="straightConnector1">
            <a:avLst/>
          </a:prstGeom>
          <a:ln w="136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9A45B71-7DDD-E9A9-469F-510C692D5670}"/>
              </a:ext>
            </a:extLst>
          </p:cNvPr>
          <p:cNvCxnSpPr>
            <a:cxnSpLocks/>
            <a:stCxn id="61" idx="3"/>
            <a:endCxn id="57" idx="1"/>
          </p:cNvCxnSpPr>
          <p:nvPr/>
        </p:nvCxnSpPr>
        <p:spPr>
          <a:xfrm>
            <a:off x="22038604" y="8350567"/>
            <a:ext cx="2351756" cy="2460225"/>
          </a:xfrm>
          <a:prstGeom prst="bentConnector3">
            <a:avLst/>
          </a:prstGeom>
          <a:ln w="14922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F6FF4E95-760A-F328-AD50-8F77F743C7B2}"/>
              </a:ext>
            </a:extLst>
          </p:cNvPr>
          <p:cNvCxnSpPr>
            <a:stCxn id="44" idx="3"/>
            <a:endCxn id="57" idx="1"/>
          </p:cNvCxnSpPr>
          <p:nvPr/>
        </p:nvCxnSpPr>
        <p:spPr>
          <a:xfrm flipV="1">
            <a:off x="21974886" y="10810792"/>
            <a:ext cx="2415474" cy="4832022"/>
          </a:xfrm>
          <a:prstGeom prst="bentConnector3">
            <a:avLst>
              <a:gd name="adj1" fmla="val 51352"/>
            </a:avLst>
          </a:prstGeom>
          <a:ln w="14922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2FD1CD-595D-F8BC-86C2-82BBEADF0470}"/>
              </a:ext>
            </a:extLst>
          </p:cNvPr>
          <p:cNvCxnSpPr>
            <a:cxnSpLocks/>
          </p:cNvCxnSpPr>
          <p:nvPr/>
        </p:nvCxnSpPr>
        <p:spPr>
          <a:xfrm>
            <a:off x="29328538" y="10810791"/>
            <a:ext cx="1175657" cy="0"/>
          </a:xfrm>
          <a:prstGeom prst="straightConnector1">
            <a:avLst/>
          </a:prstGeom>
          <a:ln w="136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06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Image Segmentation</a:t>
            </a:r>
          </a:p>
        </p:txBody>
      </p:sp>
      <p:sp>
        <p:nvSpPr>
          <p:cNvPr id="5" name="Text Placeholder 4">
            <a:extLst>
              <a:ext uri="{FF2B5EF4-FFF2-40B4-BE49-F238E27FC236}">
                <a16:creationId xmlns:a16="http://schemas.microsoft.com/office/drawing/2014/main" id="{BA2D165F-11C0-0404-1AE7-8A7DA79132AD}"/>
              </a:ext>
            </a:extLst>
          </p:cNvPr>
          <p:cNvSpPr>
            <a:spLocks noGrp="1"/>
          </p:cNvSpPr>
          <p:nvPr>
            <p:ph type="body" sz="quarter" idx="10"/>
          </p:nvPr>
        </p:nvSpPr>
        <p:spPr/>
        <p:txBody>
          <a:bodyPr/>
          <a:lstStyle/>
          <a:p>
            <a:endParaRPr lang="en-US"/>
          </a:p>
        </p:txBody>
      </p:sp>
      <p:pic>
        <p:nvPicPr>
          <p:cNvPr id="9" name="Picture 8" descr="A dog sitting on a rug&#10;&#10;Description automatically generated">
            <a:extLst>
              <a:ext uri="{FF2B5EF4-FFF2-40B4-BE49-F238E27FC236}">
                <a16:creationId xmlns:a16="http://schemas.microsoft.com/office/drawing/2014/main" id="{1B102FE4-EA38-868A-D0D9-074BE6177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5001769"/>
            <a:ext cx="11878450" cy="11497627"/>
          </a:xfrm>
          <a:prstGeom prst="rect">
            <a:avLst/>
          </a:prstGeom>
        </p:spPr>
      </p:pic>
      <p:pic>
        <p:nvPicPr>
          <p:cNvPr id="14" name="Picture 13" descr="A white outline of a dog&#10;&#10;Description automatically generated">
            <a:extLst>
              <a:ext uri="{FF2B5EF4-FFF2-40B4-BE49-F238E27FC236}">
                <a16:creationId xmlns:a16="http://schemas.microsoft.com/office/drawing/2014/main" id="{1436A456-B229-9ECD-E11B-D477F946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2952" y="5001769"/>
            <a:ext cx="11878450" cy="11497627"/>
          </a:xfrm>
          <a:prstGeom prst="rect">
            <a:avLst/>
          </a:prstGeom>
        </p:spPr>
      </p:pic>
      <p:sp>
        <p:nvSpPr>
          <p:cNvPr id="17" name="Arrow: Right 16">
            <a:extLst>
              <a:ext uri="{FF2B5EF4-FFF2-40B4-BE49-F238E27FC236}">
                <a16:creationId xmlns:a16="http://schemas.microsoft.com/office/drawing/2014/main" id="{029B159D-0875-1284-2098-A9F8E87ACF1E}"/>
              </a:ext>
            </a:extLst>
          </p:cNvPr>
          <p:cNvSpPr/>
          <p:nvPr/>
        </p:nvSpPr>
        <p:spPr>
          <a:xfrm>
            <a:off x="14697851" y="10224802"/>
            <a:ext cx="1182542" cy="105156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8" name="Arrow: Right 17">
            <a:extLst>
              <a:ext uri="{FF2B5EF4-FFF2-40B4-BE49-F238E27FC236}">
                <a16:creationId xmlns:a16="http://schemas.microsoft.com/office/drawing/2014/main" id="{082DD8C7-077A-651C-B094-8C499E73B53B}"/>
              </a:ext>
            </a:extLst>
          </p:cNvPr>
          <p:cNvSpPr/>
          <p:nvPr/>
        </p:nvSpPr>
        <p:spPr>
          <a:xfrm>
            <a:off x="20695610" y="10224802"/>
            <a:ext cx="1182542" cy="105156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9" name="TextBox 18">
            <a:extLst>
              <a:ext uri="{FF2B5EF4-FFF2-40B4-BE49-F238E27FC236}">
                <a16:creationId xmlns:a16="http://schemas.microsoft.com/office/drawing/2014/main" id="{47AB9301-77B3-2530-4CC2-4E99CCF90D4A}"/>
              </a:ext>
            </a:extLst>
          </p:cNvPr>
          <p:cNvSpPr txBox="1"/>
          <p:nvPr/>
        </p:nvSpPr>
        <p:spPr>
          <a:xfrm>
            <a:off x="25694640" y="10530221"/>
            <a:ext cx="4278214" cy="707886"/>
          </a:xfrm>
          <a:prstGeom prst="rect">
            <a:avLst/>
          </a:prstGeom>
          <a:noFill/>
        </p:spPr>
        <p:txBody>
          <a:bodyPr wrap="square" rtlCol="0" anchor="ctr">
            <a:spAutoFit/>
          </a:bodyPr>
          <a:lstStyle/>
          <a:p>
            <a:pPr algn="ctr"/>
            <a:r>
              <a:rPr lang="en-US" sz="4000" b="1">
                <a:solidFill>
                  <a:schemeClr val="bg1"/>
                </a:solidFill>
                <a:latin typeface="NVIDIA Sans" panose="020B0503020203020204" pitchFamily="34" charset="0"/>
                <a:cs typeface="NVIDIA Sans" panose="020B0503020203020204" pitchFamily="34" charset="0"/>
              </a:rPr>
              <a:t>Corgi</a:t>
            </a:r>
          </a:p>
        </p:txBody>
      </p:sp>
      <p:sp>
        <p:nvSpPr>
          <p:cNvPr id="20" name="TextBox 19">
            <a:extLst>
              <a:ext uri="{FF2B5EF4-FFF2-40B4-BE49-F238E27FC236}">
                <a16:creationId xmlns:a16="http://schemas.microsoft.com/office/drawing/2014/main" id="{5F8CCE6C-AAD1-B0D6-31B0-A158C5E360D9}"/>
              </a:ext>
            </a:extLst>
          </p:cNvPr>
          <p:cNvSpPr txBox="1"/>
          <p:nvPr/>
        </p:nvSpPr>
        <p:spPr>
          <a:xfrm>
            <a:off x="22884973" y="6172045"/>
            <a:ext cx="4278214" cy="707886"/>
          </a:xfrm>
          <a:prstGeom prst="rect">
            <a:avLst/>
          </a:prstGeom>
          <a:noFill/>
        </p:spPr>
        <p:txBody>
          <a:bodyPr wrap="square" rtlCol="0" anchor="ctr">
            <a:spAutoFit/>
          </a:bodyPr>
          <a:lstStyle/>
          <a:p>
            <a:pPr algn="ctr"/>
            <a:r>
              <a:rPr lang="en-US" sz="4000" b="1">
                <a:latin typeface="NVIDIA Sans" panose="020B0503020203020204" pitchFamily="34" charset="0"/>
                <a:cs typeface="NVIDIA Sans" panose="020B0503020203020204" pitchFamily="34" charset="0"/>
              </a:rPr>
              <a:t>Not Corgi</a:t>
            </a:r>
          </a:p>
        </p:txBody>
      </p:sp>
      <p:pic>
        <p:nvPicPr>
          <p:cNvPr id="2" name="Picture 1">
            <a:extLst>
              <a:ext uri="{FF2B5EF4-FFF2-40B4-BE49-F238E27FC236}">
                <a16:creationId xmlns:a16="http://schemas.microsoft.com/office/drawing/2014/main" id="{B96493C3-B4FD-A042-4FDF-07AD62CD5C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827338" y="8352225"/>
            <a:ext cx="4921323" cy="4921323"/>
          </a:xfrm>
          <a:prstGeom prst="rect">
            <a:avLst/>
          </a:prstGeom>
        </p:spPr>
      </p:pic>
    </p:spTree>
    <p:extLst>
      <p:ext uri="{BB962C8B-B14F-4D97-AF65-F5344CB8AC3E}">
        <p14:creationId xmlns:p14="http://schemas.microsoft.com/office/powerpoint/2010/main" val="1462352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Image Segmentation + 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NVIDIA Spade</a:t>
            </a:r>
          </a:p>
        </p:txBody>
      </p:sp>
      <p:pic>
        <p:nvPicPr>
          <p:cNvPr id="1026" name="Picture 2">
            <a:extLst>
              <a:ext uri="{FF2B5EF4-FFF2-40B4-BE49-F238E27FC236}">
                <a16:creationId xmlns:a16="http://schemas.microsoft.com/office/drawing/2014/main" id="{B4103B51-9D3D-3465-7389-204A95898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684" y="3895344"/>
            <a:ext cx="23936631" cy="1455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32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U-Nets</a:t>
            </a:r>
          </a:p>
        </p:txBody>
      </p:sp>
    </p:spTree>
    <p:extLst>
      <p:ext uri="{BB962C8B-B14F-4D97-AF65-F5344CB8AC3E}">
        <p14:creationId xmlns:p14="http://schemas.microsoft.com/office/powerpoint/2010/main" val="232820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wooden blocks&#10;&#10;Description automatically generated">
            <a:extLst>
              <a:ext uri="{FF2B5EF4-FFF2-40B4-BE49-F238E27FC236}">
                <a16:creationId xmlns:a16="http://schemas.microsoft.com/office/drawing/2014/main" id="{A426791B-B13C-4784-8326-F1E5F133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13" y="5466924"/>
            <a:ext cx="5212080" cy="5212080"/>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GANs</a:t>
            </a:r>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Generative Adversarial Networks</a:t>
            </a:r>
          </a:p>
        </p:txBody>
      </p:sp>
      <p:sp>
        <p:nvSpPr>
          <p:cNvPr id="56" name="Rectangle 55">
            <a:extLst>
              <a:ext uri="{FF2B5EF4-FFF2-40B4-BE49-F238E27FC236}">
                <a16:creationId xmlns:a16="http://schemas.microsoft.com/office/drawing/2014/main" id="{321D19A5-D952-26BA-A5D1-5607B923659B}"/>
              </a:ext>
            </a:extLst>
          </p:cNvPr>
          <p:cNvSpPr/>
          <p:nvPr/>
        </p:nvSpPr>
        <p:spPr>
          <a:xfrm>
            <a:off x="30610268" y="4787558"/>
            <a:ext cx="3185651" cy="65482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 name="Oval 56">
            <a:extLst>
              <a:ext uri="{FF2B5EF4-FFF2-40B4-BE49-F238E27FC236}">
                <a16:creationId xmlns:a16="http://schemas.microsoft.com/office/drawing/2014/main" id="{3DCB7D6B-0B3E-36B1-E253-C75E8E531633}"/>
              </a:ext>
            </a:extLst>
          </p:cNvPr>
          <p:cNvSpPr/>
          <p:nvPr/>
        </p:nvSpPr>
        <p:spPr>
          <a:xfrm>
            <a:off x="31082215" y="5294967"/>
            <a:ext cx="2241756" cy="2241756"/>
          </a:xfrm>
          <a:prstGeom prst="ellipse">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Real</a:t>
            </a:r>
          </a:p>
        </p:txBody>
      </p:sp>
      <p:sp>
        <p:nvSpPr>
          <p:cNvPr id="60" name="Oval 59">
            <a:extLst>
              <a:ext uri="{FF2B5EF4-FFF2-40B4-BE49-F238E27FC236}">
                <a16:creationId xmlns:a16="http://schemas.microsoft.com/office/drawing/2014/main" id="{828B4D1D-CC7B-3345-381C-9283AA7165E9}"/>
              </a:ext>
            </a:extLst>
          </p:cNvPr>
          <p:cNvSpPr/>
          <p:nvPr/>
        </p:nvSpPr>
        <p:spPr>
          <a:xfrm>
            <a:off x="31082215" y="8137729"/>
            <a:ext cx="2241756" cy="2241756"/>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4000">
                <a:solidFill>
                  <a:schemeClr val="tx1"/>
                </a:solidFill>
                <a:latin typeface="+mj-lt"/>
              </a:rPr>
              <a:t>Fake</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45893" y="5641566"/>
            <a:ext cx="914400" cy="914400"/>
          </a:xfrm>
          <a:prstGeom prst="rect">
            <a:avLst/>
          </a:prstGeom>
        </p:spPr>
      </p:pic>
      <p:grpSp>
        <p:nvGrpSpPr>
          <p:cNvPr id="1035" name="Group 1034">
            <a:extLst>
              <a:ext uri="{FF2B5EF4-FFF2-40B4-BE49-F238E27FC236}">
                <a16:creationId xmlns:a16="http://schemas.microsoft.com/office/drawing/2014/main" id="{5C9649F3-B79B-B12C-48FA-369FB76A65B7}"/>
              </a:ext>
            </a:extLst>
          </p:cNvPr>
          <p:cNvGrpSpPr/>
          <p:nvPr/>
        </p:nvGrpSpPr>
        <p:grpSpPr>
          <a:xfrm>
            <a:off x="11570397" y="5213610"/>
            <a:ext cx="2868518" cy="5580518"/>
            <a:chOff x="17866626" y="11363695"/>
            <a:chExt cx="2448232" cy="2874828"/>
          </a:xfrm>
          <a:solidFill>
            <a:schemeClr val="bg2">
              <a:lumMod val="25000"/>
            </a:schemeClr>
          </a:solidFill>
          <a:effectLst/>
        </p:grpSpPr>
        <p:sp>
          <p:nvSpPr>
            <p:cNvPr id="1033" name="Trapezoid 1032">
              <a:extLst>
                <a:ext uri="{FF2B5EF4-FFF2-40B4-BE49-F238E27FC236}">
                  <a16:creationId xmlns:a16="http://schemas.microsoft.com/office/drawing/2014/main" id="{2C12AEEC-FF6D-0A2D-B1E5-531994843957}"/>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4" name="TextBox 1033">
              <a:extLst>
                <a:ext uri="{FF2B5EF4-FFF2-40B4-BE49-F238E27FC236}">
                  <a16:creationId xmlns:a16="http://schemas.microsoft.com/office/drawing/2014/main" id="{2CF82CBA-0BC6-5474-702C-B129E1B2A62B}"/>
                </a:ext>
              </a:extLst>
            </p:cNvPr>
            <p:cNvSpPr txBox="1"/>
            <p:nvPr/>
          </p:nvSpPr>
          <p:spPr>
            <a:xfrm>
              <a:off x="18058533" y="12135101"/>
              <a:ext cx="2014309" cy="124373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4" name="Cube 53">
            <a:extLst>
              <a:ext uri="{FF2B5EF4-FFF2-40B4-BE49-F238E27FC236}">
                <a16:creationId xmlns:a16="http://schemas.microsoft.com/office/drawing/2014/main" id="{EF69E034-41B5-AB08-1AEB-F1CE09A9E7CC}"/>
              </a:ext>
            </a:extLst>
          </p:cNvPr>
          <p:cNvSpPr/>
          <p:nvPr/>
        </p:nvSpPr>
        <p:spPr>
          <a:xfrm>
            <a:off x="14811797" y="6076951"/>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36" name="Group 1035">
            <a:extLst>
              <a:ext uri="{FF2B5EF4-FFF2-40B4-BE49-F238E27FC236}">
                <a16:creationId xmlns:a16="http://schemas.microsoft.com/office/drawing/2014/main" id="{548BE27C-C5FB-DD75-DAAD-082418DF5CA3}"/>
              </a:ext>
            </a:extLst>
          </p:cNvPr>
          <p:cNvGrpSpPr/>
          <p:nvPr/>
        </p:nvGrpSpPr>
        <p:grpSpPr>
          <a:xfrm>
            <a:off x="17808345" y="6150156"/>
            <a:ext cx="2448232" cy="3168274"/>
            <a:chOff x="17866626" y="10922226"/>
            <a:chExt cx="2448232" cy="3316296"/>
          </a:xfrm>
          <a:solidFill>
            <a:schemeClr val="bg2">
              <a:lumMod val="25000"/>
            </a:schemeClr>
          </a:solidFill>
          <a:scene3d>
            <a:camera prst="orthographicFront"/>
            <a:lightRig rig="threePt" dir="t"/>
          </a:scene3d>
        </p:grpSpPr>
        <p:sp>
          <p:nvSpPr>
            <p:cNvPr id="1037" name="Trapezoid 1036">
              <a:extLst>
                <a:ext uri="{FF2B5EF4-FFF2-40B4-BE49-F238E27FC236}">
                  <a16:creationId xmlns:a16="http://schemas.microsoft.com/office/drawing/2014/main" id="{0E560AFA-C494-7871-8798-AC4347AAEBFB}"/>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8" name="TextBox 1037">
              <a:extLst>
                <a:ext uri="{FF2B5EF4-FFF2-40B4-BE49-F238E27FC236}">
                  <a16:creationId xmlns:a16="http://schemas.microsoft.com/office/drawing/2014/main" id="{8E6D0200-0FE7-CB18-DDF6-D76178BBAEF3}"/>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5" name="Cube 54">
            <a:extLst>
              <a:ext uri="{FF2B5EF4-FFF2-40B4-BE49-F238E27FC236}">
                <a16:creationId xmlns:a16="http://schemas.microsoft.com/office/drawing/2014/main" id="{6EAA52D9-0986-B343-C28E-4CF0A4C05E72}"/>
              </a:ext>
            </a:extLst>
          </p:cNvPr>
          <p:cNvSpPr/>
          <p:nvPr/>
        </p:nvSpPr>
        <p:spPr>
          <a:xfrm>
            <a:off x="20629459" y="6923402"/>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40" name="Group 1039">
            <a:extLst>
              <a:ext uri="{FF2B5EF4-FFF2-40B4-BE49-F238E27FC236}">
                <a16:creationId xmlns:a16="http://schemas.microsoft.com/office/drawing/2014/main" id="{11C92A30-3B36-6DA8-92BE-3724744008D6}"/>
              </a:ext>
            </a:extLst>
          </p:cNvPr>
          <p:cNvGrpSpPr/>
          <p:nvPr/>
        </p:nvGrpSpPr>
        <p:grpSpPr>
          <a:xfrm>
            <a:off x="26565964" y="5870427"/>
            <a:ext cx="3727732" cy="3764421"/>
            <a:chOff x="26475353" y="5661982"/>
            <a:chExt cx="3727732" cy="3764421"/>
          </a:xfrm>
        </p:grpSpPr>
        <p:pic>
          <p:nvPicPr>
            <p:cNvPr id="62" name="Picture 61" descr="A black background with a black square&#10;&#10;Description automatically generated with medium confidence">
              <a:extLst>
                <a:ext uri="{FF2B5EF4-FFF2-40B4-BE49-F238E27FC236}">
                  <a16:creationId xmlns:a16="http://schemas.microsoft.com/office/drawing/2014/main" id="{83ACBFE5-C032-EC41-B9A9-EBADA3D8D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75353" y="5661982"/>
              <a:ext cx="3727732" cy="3727732"/>
            </a:xfrm>
            <a:prstGeom prst="rect">
              <a:avLst/>
            </a:prstGeom>
          </p:spPr>
        </p:pic>
        <p:sp>
          <p:nvSpPr>
            <p:cNvPr id="1039" name="TextBox 1038">
              <a:extLst>
                <a:ext uri="{FF2B5EF4-FFF2-40B4-BE49-F238E27FC236}">
                  <a16:creationId xmlns:a16="http://schemas.microsoft.com/office/drawing/2014/main" id="{5EF155A7-7E91-97D6-DD2C-DEF358A369C7}"/>
                </a:ext>
              </a:extLst>
            </p:cNvPr>
            <p:cNvSpPr txBox="1"/>
            <p:nvPr/>
          </p:nvSpPr>
          <p:spPr>
            <a:xfrm>
              <a:off x="26649058" y="8718517"/>
              <a:ext cx="2890684" cy="707886"/>
            </a:xfrm>
            <a:prstGeom prst="rect">
              <a:avLst/>
            </a:prstGeom>
            <a:noFill/>
          </p:spPr>
          <p:txBody>
            <a:bodyPr wrap="square" rtlCol="0">
              <a:spAutoFit/>
            </a:bodyPr>
            <a:lstStyle/>
            <a:p>
              <a:pPr algn="ctr"/>
              <a:r>
                <a:rPr lang="en-US" sz="4000">
                  <a:solidFill>
                    <a:schemeClr val="bg1"/>
                  </a:solidFill>
                  <a:latin typeface="+mj-lt"/>
                </a:rPr>
                <a:t>DNN</a:t>
              </a:r>
            </a:p>
          </p:txBody>
        </p:sp>
      </p:gr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8581874"/>
            <a:ext cx="914400" cy="914400"/>
          </a:xfrm>
          <a:prstGeom prst="rect">
            <a:avLst/>
          </a:prstGeom>
        </p:spPr>
      </p:pic>
      <p:sp>
        <p:nvSpPr>
          <p:cNvPr id="1049" name="TextBox 1048">
            <a:extLst>
              <a:ext uri="{FF2B5EF4-FFF2-40B4-BE49-F238E27FC236}">
                <a16:creationId xmlns:a16="http://schemas.microsoft.com/office/drawing/2014/main" id="{654199DD-B884-2BA0-340D-48467CF50A4B}"/>
              </a:ext>
            </a:extLst>
          </p:cNvPr>
          <p:cNvSpPr txBox="1"/>
          <p:nvPr/>
        </p:nvSpPr>
        <p:spPr>
          <a:xfrm rot="10800000">
            <a:off x="25449173" y="5213609"/>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[0.1, -.2, … 0.9]</a:t>
            </a:r>
          </a:p>
        </p:txBody>
      </p:sp>
      <p:sp>
        <p:nvSpPr>
          <p:cNvPr id="1050" name="TextBox 1049">
            <a:extLst>
              <a:ext uri="{FF2B5EF4-FFF2-40B4-BE49-F238E27FC236}">
                <a16:creationId xmlns:a16="http://schemas.microsoft.com/office/drawing/2014/main" id="{60112976-0F3A-F62E-A24F-E517A6A47C33}"/>
              </a:ext>
            </a:extLst>
          </p:cNvPr>
          <p:cNvSpPr txBox="1"/>
          <p:nvPr/>
        </p:nvSpPr>
        <p:spPr>
          <a:xfrm>
            <a:off x="24403940" y="10671440"/>
            <a:ext cx="2890684" cy="707886"/>
          </a:xfrm>
          <a:prstGeom prst="rect">
            <a:avLst/>
          </a:prstGeom>
          <a:noFill/>
        </p:spPr>
        <p:txBody>
          <a:bodyPr wrap="square" rtlCol="0">
            <a:spAutoFit/>
          </a:bodyPr>
          <a:lstStyle/>
          <a:p>
            <a:pPr algn="ctr"/>
            <a:r>
              <a:rPr lang="en-US" sz="4000">
                <a:solidFill>
                  <a:schemeClr val="bg1"/>
                </a:solidFill>
                <a:latin typeface="+mj-lt"/>
              </a:rPr>
              <a:t>Flatten</a:t>
            </a:r>
          </a:p>
        </p:txBody>
      </p:sp>
      <p:grpSp>
        <p:nvGrpSpPr>
          <p:cNvPr id="23" name="Group 22">
            <a:extLst>
              <a:ext uri="{FF2B5EF4-FFF2-40B4-BE49-F238E27FC236}">
                <a16:creationId xmlns:a16="http://schemas.microsoft.com/office/drawing/2014/main" id="{AF632970-784C-DB40-AE4B-0A5ADA678787}"/>
              </a:ext>
            </a:extLst>
          </p:cNvPr>
          <p:cNvGrpSpPr/>
          <p:nvPr/>
        </p:nvGrpSpPr>
        <p:grpSpPr>
          <a:xfrm>
            <a:off x="7033160" y="5608026"/>
            <a:ext cx="5299553" cy="5120640"/>
            <a:chOff x="7003690" y="10034183"/>
            <a:chExt cx="5299553" cy="5120640"/>
          </a:xfrm>
        </p:grpSpPr>
        <p:pic>
          <p:nvPicPr>
            <p:cNvPr id="7" name="Picture 6">
              <a:extLst>
                <a:ext uri="{FF2B5EF4-FFF2-40B4-BE49-F238E27FC236}">
                  <a16:creationId xmlns:a16="http://schemas.microsoft.com/office/drawing/2014/main" id="{40DB1090-18AE-26D5-CD19-7FECEB671634}"/>
                </a:ext>
              </a:extLst>
            </p:cNvPr>
            <p:cNvPicPr>
              <a:picLocks/>
            </p:cNvPicPr>
            <p:nvPr/>
          </p:nvPicPr>
          <p:blipFill>
            <a:blip r:embed="rId9"/>
            <a:stretch>
              <a:fillRect/>
            </a:stretch>
          </p:blipFill>
          <p:spPr>
            <a:xfrm>
              <a:off x="7003690" y="10034183"/>
              <a:ext cx="4206240" cy="512064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F46E2DF1-D4BB-6AA5-8540-C7BAC480A160}"/>
                </a:ext>
              </a:extLst>
            </p:cNvPr>
            <p:cNvPicPr>
              <a:picLocks/>
            </p:cNvPicPr>
            <p:nvPr/>
          </p:nvPicPr>
          <p:blipFill>
            <a:blip r:embed="rId10"/>
            <a:stretch>
              <a:fillRect/>
            </a:stretch>
          </p:blipFill>
          <p:spPr>
            <a:xfrm>
              <a:off x="7550347" y="10034183"/>
              <a:ext cx="4206240" cy="5120640"/>
            </a:xfrm>
            <a:prstGeom prst="rect">
              <a:avLst/>
            </a:prstGeom>
            <a:scene3d>
              <a:camera prst="isometricOffAxis2Right"/>
              <a:lightRig rig="threePt" dir="t"/>
            </a:scene3d>
          </p:spPr>
        </p:pic>
        <p:pic>
          <p:nvPicPr>
            <p:cNvPr id="12" name="Picture 11">
              <a:extLst>
                <a:ext uri="{FF2B5EF4-FFF2-40B4-BE49-F238E27FC236}">
                  <a16:creationId xmlns:a16="http://schemas.microsoft.com/office/drawing/2014/main" id="{0202F0BF-7B0B-B9FC-B4B6-8D2F8A52AC97}"/>
                </a:ext>
              </a:extLst>
            </p:cNvPr>
            <p:cNvPicPr>
              <a:picLocks/>
            </p:cNvPicPr>
            <p:nvPr/>
          </p:nvPicPr>
          <p:blipFill>
            <a:blip r:embed="rId11"/>
            <a:stretch>
              <a:fillRect/>
            </a:stretch>
          </p:blipFill>
          <p:spPr>
            <a:xfrm>
              <a:off x="8097003" y="10034183"/>
              <a:ext cx="4206240" cy="5120640"/>
            </a:xfrm>
            <a:prstGeom prst="rect">
              <a:avLst/>
            </a:prstGeom>
            <a:scene3d>
              <a:camera prst="isometricOffAxis2Right"/>
              <a:lightRig rig="threePt" dir="t"/>
            </a:scene3d>
          </p:spPr>
        </p:pic>
      </p:grpSp>
      <p:sp>
        <p:nvSpPr>
          <p:cNvPr id="2" name="TextBox 1">
            <a:extLst>
              <a:ext uri="{FF2B5EF4-FFF2-40B4-BE49-F238E27FC236}">
                <a16:creationId xmlns:a16="http://schemas.microsoft.com/office/drawing/2014/main" id="{91503F69-E74A-4C61-C736-60606C6C6326}"/>
              </a:ext>
            </a:extLst>
          </p:cNvPr>
          <p:cNvSpPr txBox="1"/>
          <p:nvPr/>
        </p:nvSpPr>
        <p:spPr>
          <a:xfrm rot="10800000">
            <a:off x="3769887" y="13048388"/>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[0.2, -.8, … -0.1]</a:t>
            </a:r>
          </a:p>
        </p:txBody>
      </p:sp>
      <p:sp>
        <p:nvSpPr>
          <p:cNvPr id="3" name="TextBox 2">
            <a:extLst>
              <a:ext uri="{FF2B5EF4-FFF2-40B4-BE49-F238E27FC236}">
                <a16:creationId xmlns:a16="http://schemas.microsoft.com/office/drawing/2014/main" id="{7D286C98-A460-7103-3CE8-E8B35AEB3E79}"/>
              </a:ext>
            </a:extLst>
          </p:cNvPr>
          <p:cNvSpPr txBox="1"/>
          <p:nvPr/>
        </p:nvSpPr>
        <p:spPr>
          <a:xfrm>
            <a:off x="2514600" y="18530693"/>
            <a:ext cx="3310791" cy="707886"/>
          </a:xfrm>
          <a:prstGeom prst="rect">
            <a:avLst/>
          </a:prstGeom>
          <a:noFill/>
        </p:spPr>
        <p:txBody>
          <a:bodyPr wrap="square" rtlCol="0">
            <a:spAutoFit/>
          </a:bodyPr>
          <a:lstStyle/>
          <a:p>
            <a:pPr algn="ctr"/>
            <a:r>
              <a:rPr lang="en-US" sz="4000">
                <a:solidFill>
                  <a:schemeClr val="bg1"/>
                </a:solidFill>
                <a:latin typeface="+mj-lt"/>
              </a:rPr>
              <a:t>Noise Vector</a:t>
            </a:r>
          </a:p>
        </p:txBody>
      </p:sp>
      <p:sp>
        <p:nvSpPr>
          <p:cNvPr id="4" name="Cube 3">
            <a:extLst>
              <a:ext uri="{FF2B5EF4-FFF2-40B4-BE49-F238E27FC236}">
                <a16:creationId xmlns:a16="http://schemas.microsoft.com/office/drawing/2014/main" id="{27A408EB-B3D7-1EEE-D2E3-183B792AAA3A}"/>
              </a:ext>
            </a:extLst>
          </p:cNvPr>
          <p:cNvSpPr/>
          <p:nvPr/>
        </p:nvSpPr>
        <p:spPr>
          <a:xfrm>
            <a:off x="5032016" y="14875551"/>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6" name="Group 5">
            <a:extLst>
              <a:ext uri="{FF2B5EF4-FFF2-40B4-BE49-F238E27FC236}">
                <a16:creationId xmlns:a16="http://schemas.microsoft.com/office/drawing/2014/main" id="{677A8D94-F387-4B7B-48B0-B5717861DB5E}"/>
              </a:ext>
            </a:extLst>
          </p:cNvPr>
          <p:cNvGrpSpPr/>
          <p:nvPr/>
        </p:nvGrpSpPr>
        <p:grpSpPr>
          <a:xfrm flipH="1">
            <a:off x="9720211" y="14120650"/>
            <a:ext cx="2448232" cy="3168274"/>
            <a:chOff x="17866626" y="10922226"/>
            <a:chExt cx="2448232" cy="3316296"/>
          </a:xfrm>
          <a:solidFill>
            <a:schemeClr val="bg2">
              <a:lumMod val="25000"/>
            </a:schemeClr>
          </a:solidFill>
          <a:scene3d>
            <a:camera prst="orthographicFront"/>
            <a:lightRig rig="threePt" dir="t"/>
          </a:scene3d>
        </p:grpSpPr>
        <p:sp>
          <p:nvSpPr>
            <p:cNvPr id="8" name="Trapezoid 7">
              <a:extLst>
                <a:ext uri="{FF2B5EF4-FFF2-40B4-BE49-F238E27FC236}">
                  <a16:creationId xmlns:a16="http://schemas.microsoft.com/office/drawing/2014/main" id="{6352835B-4E03-23A4-4B3D-41CD60F52CE5}"/>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 name="TextBox 9">
              <a:extLst>
                <a:ext uri="{FF2B5EF4-FFF2-40B4-BE49-F238E27FC236}">
                  <a16:creationId xmlns:a16="http://schemas.microsoft.com/office/drawing/2014/main" id="{A8F4C0FD-8CCA-1692-A37B-3FF45DDE2460}"/>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sp>
        <p:nvSpPr>
          <p:cNvPr id="14" name="Cube 13">
            <a:extLst>
              <a:ext uri="{FF2B5EF4-FFF2-40B4-BE49-F238E27FC236}">
                <a16:creationId xmlns:a16="http://schemas.microsoft.com/office/drawing/2014/main" id="{5A860DDB-F4A3-4F97-310B-1CCA43BC89CD}"/>
              </a:ext>
            </a:extLst>
          </p:cNvPr>
          <p:cNvSpPr/>
          <p:nvPr/>
        </p:nvSpPr>
        <p:spPr>
          <a:xfrm>
            <a:off x="12526562" y="13464277"/>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5" name="Group 14">
            <a:extLst>
              <a:ext uri="{FF2B5EF4-FFF2-40B4-BE49-F238E27FC236}">
                <a16:creationId xmlns:a16="http://schemas.microsoft.com/office/drawing/2014/main" id="{C94824DC-291A-2C18-E94A-FB90B319DC99}"/>
              </a:ext>
            </a:extLst>
          </p:cNvPr>
          <p:cNvGrpSpPr/>
          <p:nvPr/>
        </p:nvGrpSpPr>
        <p:grpSpPr>
          <a:xfrm flipH="1">
            <a:off x="15540622" y="12567826"/>
            <a:ext cx="2868518" cy="5580518"/>
            <a:chOff x="17866626" y="11363695"/>
            <a:chExt cx="2448232" cy="2874828"/>
          </a:xfrm>
          <a:solidFill>
            <a:schemeClr val="bg2">
              <a:lumMod val="25000"/>
            </a:schemeClr>
          </a:solidFill>
          <a:effectLst/>
          <a:scene3d>
            <a:camera prst="orthographicFront"/>
            <a:lightRig rig="threePt" dir="t"/>
          </a:scene3d>
        </p:grpSpPr>
        <p:sp>
          <p:nvSpPr>
            <p:cNvPr id="16" name="Trapezoid 15">
              <a:extLst>
                <a:ext uri="{FF2B5EF4-FFF2-40B4-BE49-F238E27FC236}">
                  <a16:creationId xmlns:a16="http://schemas.microsoft.com/office/drawing/2014/main" id="{A5516974-69FB-BB07-4BCD-51C99209F68B}"/>
                </a:ext>
              </a:extLst>
            </p:cNvPr>
            <p:cNvSpPr/>
            <p:nvPr/>
          </p:nvSpPr>
          <p:spPr>
            <a:xfrm rot="5400000">
              <a:off x="17653328" y="11576993"/>
              <a:ext cx="2874828" cy="2448232"/>
            </a:xfrm>
            <a:prstGeom prst="trapezoid">
              <a:avLst>
                <a:gd name="adj" fmla="val 27326"/>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7" name="TextBox 16">
              <a:extLst>
                <a:ext uri="{FF2B5EF4-FFF2-40B4-BE49-F238E27FC236}">
                  <a16:creationId xmlns:a16="http://schemas.microsoft.com/office/drawing/2014/main" id="{531F85ED-C7E1-F515-9B2E-FE0694426215}"/>
                </a:ext>
              </a:extLst>
            </p:cNvPr>
            <p:cNvSpPr txBox="1"/>
            <p:nvPr/>
          </p:nvSpPr>
          <p:spPr>
            <a:xfrm>
              <a:off x="18058533" y="12305096"/>
              <a:ext cx="2014309" cy="903749"/>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pic>
        <p:nvPicPr>
          <p:cNvPr id="18" name="Picture 17" descr="A row of arcade machines&#10;&#10;Description automatically generated">
            <a:extLst>
              <a:ext uri="{FF2B5EF4-FFF2-40B4-BE49-F238E27FC236}">
                <a16:creationId xmlns:a16="http://schemas.microsoft.com/office/drawing/2014/main" id="{7B38237A-C225-2047-A327-00660CC589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70530" y="12604647"/>
            <a:ext cx="5219481" cy="5219481"/>
          </a:xfrm>
          <a:prstGeom prst="rect">
            <a:avLst/>
          </a:prstGeom>
        </p:spPr>
      </p:pic>
      <p:grpSp>
        <p:nvGrpSpPr>
          <p:cNvPr id="19" name="Group 18">
            <a:extLst>
              <a:ext uri="{FF2B5EF4-FFF2-40B4-BE49-F238E27FC236}">
                <a16:creationId xmlns:a16="http://schemas.microsoft.com/office/drawing/2014/main" id="{FF445A3F-870C-5A0D-BD29-DDD589D13503}"/>
              </a:ext>
            </a:extLst>
          </p:cNvPr>
          <p:cNvGrpSpPr/>
          <p:nvPr/>
        </p:nvGrpSpPr>
        <p:grpSpPr>
          <a:xfrm>
            <a:off x="17830521" y="12709358"/>
            <a:ext cx="5256808" cy="5126092"/>
            <a:chOff x="9719389" y="5884925"/>
            <a:chExt cx="4721396" cy="3811927"/>
          </a:xfrm>
        </p:grpSpPr>
        <p:pic>
          <p:nvPicPr>
            <p:cNvPr id="20" name="Picture 19">
              <a:extLst>
                <a:ext uri="{FF2B5EF4-FFF2-40B4-BE49-F238E27FC236}">
                  <a16:creationId xmlns:a16="http://schemas.microsoft.com/office/drawing/2014/main" id="{19EC108A-D05E-908B-A5AD-E17B22ACB2A5}"/>
                </a:ext>
              </a:extLst>
            </p:cNvPr>
            <p:cNvPicPr>
              <a:picLocks noChangeAspect="1"/>
            </p:cNvPicPr>
            <p:nvPr/>
          </p:nvPicPr>
          <p:blipFill>
            <a:blip r:embed="rId13"/>
            <a:stretch>
              <a:fillRect/>
            </a:stretch>
          </p:blipFill>
          <p:spPr>
            <a:xfrm>
              <a:off x="9719389" y="5888737"/>
              <a:ext cx="3777830" cy="3762927"/>
            </a:xfrm>
            <a:prstGeom prst="rect">
              <a:avLst/>
            </a:prstGeom>
            <a:scene3d>
              <a:camera prst="isometricOffAxis2Right"/>
              <a:lightRig rig="threePt" dir="t"/>
            </a:scene3d>
          </p:spPr>
        </p:pic>
        <p:pic>
          <p:nvPicPr>
            <p:cNvPr id="21" name="Picture 20">
              <a:extLst>
                <a:ext uri="{FF2B5EF4-FFF2-40B4-BE49-F238E27FC236}">
                  <a16:creationId xmlns:a16="http://schemas.microsoft.com/office/drawing/2014/main" id="{BFDA72AF-54A2-F4CB-394C-7C9D7B961943}"/>
                </a:ext>
              </a:extLst>
            </p:cNvPr>
            <p:cNvPicPr>
              <a:picLocks noChangeAspect="1"/>
            </p:cNvPicPr>
            <p:nvPr/>
          </p:nvPicPr>
          <p:blipFill>
            <a:blip r:embed="rId14"/>
            <a:stretch>
              <a:fillRect/>
            </a:stretch>
          </p:blipFill>
          <p:spPr>
            <a:xfrm>
              <a:off x="10198793" y="5884925"/>
              <a:ext cx="3777830" cy="3785311"/>
            </a:xfrm>
            <a:prstGeom prst="rect">
              <a:avLst/>
            </a:prstGeom>
            <a:scene3d>
              <a:camera prst="isometricOffAxis2Right"/>
              <a:lightRig rig="threePt" dir="t"/>
            </a:scene3d>
          </p:spPr>
        </p:pic>
        <p:pic>
          <p:nvPicPr>
            <p:cNvPr id="22" name="Picture 21">
              <a:extLst>
                <a:ext uri="{FF2B5EF4-FFF2-40B4-BE49-F238E27FC236}">
                  <a16:creationId xmlns:a16="http://schemas.microsoft.com/office/drawing/2014/main" id="{79B982B6-E2D1-2824-B5EF-7FC0455E5194}"/>
                </a:ext>
              </a:extLst>
            </p:cNvPr>
            <p:cNvPicPr>
              <a:picLocks noChangeAspect="1"/>
            </p:cNvPicPr>
            <p:nvPr/>
          </p:nvPicPr>
          <p:blipFill>
            <a:blip r:embed="rId15"/>
            <a:stretch>
              <a:fillRect/>
            </a:stretch>
          </p:blipFill>
          <p:spPr>
            <a:xfrm>
              <a:off x="10662955" y="5896356"/>
              <a:ext cx="3777830" cy="3800496"/>
            </a:xfrm>
            <a:prstGeom prst="rect">
              <a:avLst/>
            </a:prstGeom>
            <a:scene3d>
              <a:camera prst="isometricOffAxis2Right"/>
              <a:lightRig rig="threePt" dir="t"/>
            </a:scene3d>
          </p:spPr>
        </p:pic>
      </p:grpSp>
      <p:sp>
        <p:nvSpPr>
          <p:cNvPr id="38" name="TextBox 37">
            <a:extLst>
              <a:ext uri="{FF2B5EF4-FFF2-40B4-BE49-F238E27FC236}">
                <a16:creationId xmlns:a16="http://schemas.microsoft.com/office/drawing/2014/main" id="{A1361E54-8841-7BB7-2858-6E41CFD27808}"/>
              </a:ext>
            </a:extLst>
          </p:cNvPr>
          <p:cNvSpPr txBox="1"/>
          <p:nvPr/>
        </p:nvSpPr>
        <p:spPr>
          <a:xfrm>
            <a:off x="18432851" y="4278261"/>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Discrimination Network</a:t>
            </a:r>
          </a:p>
        </p:txBody>
      </p:sp>
      <p:sp>
        <p:nvSpPr>
          <p:cNvPr id="39" name="TextBox 38">
            <a:extLst>
              <a:ext uri="{FF2B5EF4-FFF2-40B4-BE49-F238E27FC236}">
                <a16:creationId xmlns:a16="http://schemas.microsoft.com/office/drawing/2014/main" id="{A1B45E4D-C603-E71D-ACB8-29DF3EF05CEA}"/>
              </a:ext>
            </a:extLst>
          </p:cNvPr>
          <p:cNvSpPr txBox="1"/>
          <p:nvPr/>
        </p:nvSpPr>
        <p:spPr>
          <a:xfrm>
            <a:off x="5766879" y="12539500"/>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Generation Network</a:t>
            </a:r>
          </a:p>
        </p:txBody>
      </p:sp>
      <p:sp>
        <p:nvSpPr>
          <p:cNvPr id="40" name="Arrow: Right 39">
            <a:extLst>
              <a:ext uri="{FF2B5EF4-FFF2-40B4-BE49-F238E27FC236}">
                <a16:creationId xmlns:a16="http://schemas.microsoft.com/office/drawing/2014/main" id="{F97955A2-2DD5-99B4-BFC1-41A39E6DD3CB}"/>
              </a:ext>
            </a:extLst>
          </p:cNvPr>
          <p:cNvSpPr/>
          <p:nvPr/>
        </p:nvSpPr>
        <p:spPr>
          <a:xfrm>
            <a:off x="28323780" y="13668400"/>
            <a:ext cx="1917799" cy="241430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 name="TextBox 40">
            <a:extLst>
              <a:ext uri="{FF2B5EF4-FFF2-40B4-BE49-F238E27FC236}">
                <a16:creationId xmlns:a16="http://schemas.microsoft.com/office/drawing/2014/main" id="{B7C7A1A4-6C95-55FE-723C-CBF0EE1B1C84}"/>
              </a:ext>
            </a:extLst>
          </p:cNvPr>
          <p:cNvSpPr txBox="1"/>
          <p:nvPr/>
        </p:nvSpPr>
        <p:spPr>
          <a:xfrm>
            <a:off x="30619239" y="13906055"/>
            <a:ext cx="4082107" cy="1938992"/>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Add to Discriminator Dataset</a:t>
            </a:r>
          </a:p>
        </p:txBody>
      </p:sp>
    </p:spTree>
    <p:extLst>
      <p:ext uri="{BB962C8B-B14F-4D97-AF65-F5344CB8AC3E}">
        <p14:creationId xmlns:p14="http://schemas.microsoft.com/office/powerpoint/2010/main" val="812855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2107600503"/>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a:solidFill>
                            <a:schemeClr val="bg1"/>
                          </a:solidFill>
                          <a:latin typeface="NVIDIA Sans Medium" panose="020B0603020203020204" pitchFamily="34" charset="0"/>
                          <a:cs typeface="NVIDIA Sans Medium" panose="020B0603020203020204" pitchFamily="34" charset="0"/>
                        </a:rPr>
                        <a:t>Part 1: From U-Nets to Diffusion</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Denoising Diffusion Probabilistic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Optimizations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Classifier Free Diffusion</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CLIP</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Wrap-up &amp; Assessment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7182249"/>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wooden blocks&#10;&#10;Description automatically generated">
            <a:extLst>
              <a:ext uri="{FF2B5EF4-FFF2-40B4-BE49-F238E27FC236}">
                <a16:creationId xmlns:a16="http://schemas.microsoft.com/office/drawing/2014/main" id="{A426791B-B13C-4784-8326-F1E5F133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13" y="5466924"/>
            <a:ext cx="5212080" cy="5212080"/>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strike="sngStrike"/>
              <a:t>GANs</a:t>
            </a:r>
            <a:r>
              <a:rPr lang="en-US"/>
              <a:t> U-Nets</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The U shaped Autoencoder</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45893" y="5641566"/>
            <a:ext cx="914400" cy="914400"/>
          </a:xfrm>
          <a:prstGeom prst="rect">
            <a:avLst/>
          </a:prstGeom>
        </p:spPr>
      </p:pic>
      <p:grpSp>
        <p:nvGrpSpPr>
          <p:cNvPr id="1035" name="Group 1034">
            <a:extLst>
              <a:ext uri="{FF2B5EF4-FFF2-40B4-BE49-F238E27FC236}">
                <a16:creationId xmlns:a16="http://schemas.microsoft.com/office/drawing/2014/main" id="{5C9649F3-B79B-B12C-48FA-369FB76A65B7}"/>
              </a:ext>
            </a:extLst>
          </p:cNvPr>
          <p:cNvGrpSpPr/>
          <p:nvPr/>
        </p:nvGrpSpPr>
        <p:grpSpPr>
          <a:xfrm>
            <a:off x="11570397" y="5213610"/>
            <a:ext cx="2868518" cy="5580518"/>
            <a:chOff x="17866626" y="11363695"/>
            <a:chExt cx="2448232" cy="2874828"/>
          </a:xfrm>
          <a:solidFill>
            <a:schemeClr val="bg2">
              <a:lumMod val="25000"/>
            </a:schemeClr>
          </a:solidFill>
          <a:effectLst/>
        </p:grpSpPr>
        <p:sp>
          <p:nvSpPr>
            <p:cNvPr id="1033" name="Trapezoid 1032">
              <a:extLst>
                <a:ext uri="{FF2B5EF4-FFF2-40B4-BE49-F238E27FC236}">
                  <a16:creationId xmlns:a16="http://schemas.microsoft.com/office/drawing/2014/main" id="{2C12AEEC-FF6D-0A2D-B1E5-531994843957}"/>
                </a:ext>
              </a:extLst>
            </p:cNvPr>
            <p:cNvSpPr/>
            <p:nvPr/>
          </p:nvSpPr>
          <p:spPr>
            <a:xfrm rot="5400000">
              <a:off x="17653328" y="11576993"/>
              <a:ext cx="2874828" cy="2448232"/>
            </a:xfrm>
            <a:prstGeom prst="trapezoid">
              <a:avLst>
                <a:gd name="adj" fmla="val 27326"/>
              </a:avLst>
            </a:prstGeom>
            <a:grpFill/>
            <a:ln>
              <a:noFill/>
            </a:ln>
            <a:scene3d>
              <a:camera prst="orthographicFront"/>
              <a:lightRig rig="threePt" dir="t"/>
            </a:scene3d>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4" name="TextBox 1033">
              <a:extLst>
                <a:ext uri="{FF2B5EF4-FFF2-40B4-BE49-F238E27FC236}">
                  <a16:creationId xmlns:a16="http://schemas.microsoft.com/office/drawing/2014/main" id="{2CF82CBA-0BC6-5474-702C-B129E1B2A62B}"/>
                </a:ext>
              </a:extLst>
            </p:cNvPr>
            <p:cNvSpPr txBox="1"/>
            <p:nvPr/>
          </p:nvSpPr>
          <p:spPr>
            <a:xfrm>
              <a:off x="18058533" y="12135101"/>
              <a:ext cx="2014309" cy="124373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4" name="Cube 53">
            <a:extLst>
              <a:ext uri="{FF2B5EF4-FFF2-40B4-BE49-F238E27FC236}">
                <a16:creationId xmlns:a16="http://schemas.microsoft.com/office/drawing/2014/main" id="{EF69E034-41B5-AB08-1AEB-F1CE09A9E7CC}"/>
              </a:ext>
            </a:extLst>
          </p:cNvPr>
          <p:cNvSpPr/>
          <p:nvPr/>
        </p:nvSpPr>
        <p:spPr>
          <a:xfrm>
            <a:off x="14811797" y="6076951"/>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36" name="Group 1035">
            <a:extLst>
              <a:ext uri="{FF2B5EF4-FFF2-40B4-BE49-F238E27FC236}">
                <a16:creationId xmlns:a16="http://schemas.microsoft.com/office/drawing/2014/main" id="{548BE27C-C5FB-DD75-DAAD-082418DF5CA3}"/>
              </a:ext>
            </a:extLst>
          </p:cNvPr>
          <p:cNvGrpSpPr/>
          <p:nvPr/>
        </p:nvGrpSpPr>
        <p:grpSpPr>
          <a:xfrm>
            <a:off x="17808345" y="6150156"/>
            <a:ext cx="2448232" cy="3168274"/>
            <a:chOff x="17866626" y="10922226"/>
            <a:chExt cx="2448232" cy="3316296"/>
          </a:xfrm>
          <a:solidFill>
            <a:schemeClr val="bg2">
              <a:lumMod val="25000"/>
            </a:schemeClr>
          </a:solidFill>
          <a:scene3d>
            <a:camera prst="orthographicFront"/>
            <a:lightRig rig="threePt" dir="t"/>
          </a:scene3d>
        </p:grpSpPr>
        <p:sp>
          <p:nvSpPr>
            <p:cNvPr id="1037" name="Trapezoid 1036">
              <a:extLst>
                <a:ext uri="{FF2B5EF4-FFF2-40B4-BE49-F238E27FC236}">
                  <a16:creationId xmlns:a16="http://schemas.microsoft.com/office/drawing/2014/main" id="{0E560AFA-C494-7871-8798-AC4347AAEBFB}"/>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38" name="TextBox 1037">
              <a:extLst>
                <a:ext uri="{FF2B5EF4-FFF2-40B4-BE49-F238E27FC236}">
                  <a16:creationId xmlns:a16="http://schemas.microsoft.com/office/drawing/2014/main" id="{8E6D0200-0FE7-CB18-DDF6-D76178BBAEF3}"/>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CNN</a:t>
              </a:r>
            </a:p>
            <a:p>
              <a:pPr algn="ctr">
                <a:lnSpc>
                  <a:spcPct val="90000"/>
                </a:lnSpc>
              </a:pPr>
              <a:r>
                <a:rPr lang="en-US" sz="4000">
                  <a:solidFill>
                    <a:schemeClr val="tx1"/>
                  </a:solidFill>
                  <a:latin typeface="+mj-lt"/>
                </a:rPr>
                <a:t>Down</a:t>
              </a:r>
            </a:p>
            <a:p>
              <a:pPr algn="ctr">
                <a:lnSpc>
                  <a:spcPct val="90000"/>
                </a:lnSpc>
              </a:pPr>
              <a:r>
                <a:rPr lang="en-US" sz="4000">
                  <a:solidFill>
                    <a:schemeClr val="tx1"/>
                  </a:solidFill>
                  <a:latin typeface="+mj-lt"/>
                </a:rPr>
                <a:t>Block</a:t>
              </a:r>
            </a:p>
          </p:txBody>
        </p:sp>
      </p:grpSp>
      <p:sp>
        <p:nvSpPr>
          <p:cNvPr id="55" name="Cube 54">
            <a:extLst>
              <a:ext uri="{FF2B5EF4-FFF2-40B4-BE49-F238E27FC236}">
                <a16:creationId xmlns:a16="http://schemas.microsoft.com/office/drawing/2014/main" id="{6EAA52D9-0986-B343-C28E-4CF0A4C05E72}"/>
              </a:ext>
            </a:extLst>
          </p:cNvPr>
          <p:cNvSpPr/>
          <p:nvPr/>
        </p:nvSpPr>
        <p:spPr>
          <a:xfrm>
            <a:off x="20629459" y="6923402"/>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040" name="Group 1039">
            <a:extLst>
              <a:ext uri="{FF2B5EF4-FFF2-40B4-BE49-F238E27FC236}">
                <a16:creationId xmlns:a16="http://schemas.microsoft.com/office/drawing/2014/main" id="{11C92A30-3B36-6DA8-92BE-3724744008D6}"/>
              </a:ext>
            </a:extLst>
          </p:cNvPr>
          <p:cNvGrpSpPr/>
          <p:nvPr/>
        </p:nvGrpSpPr>
        <p:grpSpPr>
          <a:xfrm>
            <a:off x="26399910" y="5432472"/>
            <a:ext cx="3727732" cy="4202376"/>
            <a:chOff x="26309299" y="5224027"/>
            <a:chExt cx="3727732" cy="4202376"/>
          </a:xfrm>
        </p:grpSpPr>
        <p:pic>
          <p:nvPicPr>
            <p:cNvPr id="62" name="Picture 61">
              <a:extLst>
                <a:ext uri="{FF2B5EF4-FFF2-40B4-BE49-F238E27FC236}">
                  <a16:creationId xmlns:a16="http://schemas.microsoft.com/office/drawing/2014/main" id="{83ACBFE5-C032-EC41-B9A9-EBADA3D8D8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309299" y="5224027"/>
              <a:ext cx="3727732" cy="3727732"/>
            </a:xfrm>
            <a:prstGeom prst="rect">
              <a:avLst/>
            </a:prstGeom>
          </p:spPr>
        </p:pic>
        <p:sp>
          <p:nvSpPr>
            <p:cNvPr id="1039" name="TextBox 1038">
              <a:extLst>
                <a:ext uri="{FF2B5EF4-FFF2-40B4-BE49-F238E27FC236}">
                  <a16:creationId xmlns:a16="http://schemas.microsoft.com/office/drawing/2014/main" id="{5EF155A7-7E91-97D6-DD2C-DEF358A369C7}"/>
                </a:ext>
              </a:extLst>
            </p:cNvPr>
            <p:cNvSpPr txBox="1"/>
            <p:nvPr/>
          </p:nvSpPr>
          <p:spPr>
            <a:xfrm>
              <a:off x="26649058" y="8718517"/>
              <a:ext cx="2890684" cy="707886"/>
            </a:xfrm>
            <a:prstGeom prst="rect">
              <a:avLst/>
            </a:prstGeom>
            <a:noFill/>
          </p:spPr>
          <p:txBody>
            <a:bodyPr wrap="square" rtlCol="0">
              <a:spAutoFit/>
            </a:bodyPr>
            <a:lstStyle/>
            <a:p>
              <a:pPr algn="ctr"/>
              <a:r>
                <a:rPr lang="en-US" sz="4000">
                  <a:solidFill>
                    <a:schemeClr val="bg1"/>
                  </a:solidFill>
                  <a:latin typeface="+mj-lt"/>
                </a:rPr>
                <a:t>DNN</a:t>
              </a:r>
            </a:p>
          </p:txBody>
        </p:sp>
      </p:gr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45893" y="8581874"/>
            <a:ext cx="914400" cy="914400"/>
          </a:xfrm>
          <a:prstGeom prst="rect">
            <a:avLst/>
          </a:prstGeom>
        </p:spPr>
      </p:pic>
      <p:sp>
        <p:nvSpPr>
          <p:cNvPr id="1049" name="TextBox 1048">
            <a:extLst>
              <a:ext uri="{FF2B5EF4-FFF2-40B4-BE49-F238E27FC236}">
                <a16:creationId xmlns:a16="http://schemas.microsoft.com/office/drawing/2014/main" id="{654199DD-B884-2BA0-340D-48467CF50A4B}"/>
              </a:ext>
            </a:extLst>
          </p:cNvPr>
          <p:cNvSpPr txBox="1"/>
          <p:nvPr/>
        </p:nvSpPr>
        <p:spPr>
          <a:xfrm rot="10800000">
            <a:off x="25449173" y="5213609"/>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[0.1, -.2, … 0.9]</a:t>
            </a:r>
          </a:p>
        </p:txBody>
      </p:sp>
      <p:sp>
        <p:nvSpPr>
          <p:cNvPr id="1050" name="TextBox 1049">
            <a:extLst>
              <a:ext uri="{FF2B5EF4-FFF2-40B4-BE49-F238E27FC236}">
                <a16:creationId xmlns:a16="http://schemas.microsoft.com/office/drawing/2014/main" id="{60112976-0F3A-F62E-A24F-E517A6A47C33}"/>
              </a:ext>
            </a:extLst>
          </p:cNvPr>
          <p:cNvSpPr txBox="1"/>
          <p:nvPr/>
        </p:nvSpPr>
        <p:spPr>
          <a:xfrm>
            <a:off x="23763263" y="10671440"/>
            <a:ext cx="4026748" cy="707886"/>
          </a:xfrm>
          <a:prstGeom prst="rect">
            <a:avLst/>
          </a:prstGeom>
          <a:noFill/>
        </p:spPr>
        <p:txBody>
          <a:bodyPr wrap="square" rtlCol="0">
            <a:spAutoFit/>
          </a:bodyPr>
          <a:lstStyle/>
          <a:p>
            <a:pPr algn="ctr"/>
            <a:r>
              <a:rPr lang="en-US" sz="4000">
                <a:solidFill>
                  <a:schemeClr val="bg1"/>
                </a:solidFill>
                <a:latin typeface="+mj-lt"/>
              </a:rPr>
              <a:t>Latent Vector</a:t>
            </a:r>
          </a:p>
        </p:txBody>
      </p:sp>
      <p:grpSp>
        <p:nvGrpSpPr>
          <p:cNvPr id="23" name="Group 22">
            <a:extLst>
              <a:ext uri="{FF2B5EF4-FFF2-40B4-BE49-F238E27FC236}">
                <a16:creationId xmlns:a16="http://schemas.microsoft.com/office/drawing/2014/main" id="{AF632970-784C-DB40-AE4B-0A5ADA678787}"/>
              </a:ext>
            </a:extLst>
          </p:cNvPr>
          <p:cNvGrpSpPr/>
          <p:nvPr/>
        </p:nvGrpSpPr>
        <p:grpSpPr>
          <a:xfrm>
            <a:off x="7033160" y="5608026"/>
            <a:ext cx="5299553" cy="5120640"/>
            <a:chOff x="7003690" y="10034183"/>
            <a:chExt cx="5299553" cy="5120640"/>
          </a:xfrm>
        </p:grpSpPr>
        <p:pic>
          <p:nvPicPr>
            <p:cNvPr id="7" name="Picture 6">
              <a:extLst>
                <a:ext uri="{FF2B5EF4-FFF2-40B4-BE49-F238E27FC236}">
                  <a16:creationId xmlns:a16="http://schemas.microsoft.com/office/drawing/2014/main" id="{40DB1090-18AE-26D5-CD19-7FECEB671634}"/>
                </a:ext>
              </a:extLst>
            </p:cNvPr>
            <p:cNvPicPr>
              <a:picLocks/>
            </p:cNvPicPr>
            <p:nvPr/>
          </p:nvPicPr>
          <p:blipFill>
            <a:blip r:embed="rId9"/>
            <a:stretch>
              <a:fillRect/>
            </a:stretch>
          </p:blipFill>
          <p:spPr>
            <a:xfrm>
              <a:off x="7003690" y="10034183"/>
              <a:ext cx="4206240" cy="512064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F46E2DF1-D4BB-6AA5-8540-C7BAC480A160}"/>
                </a:ext>
              </a:extLst>
            </p:cNvPr>
            <p:cNvPicPr>
              <a:picLocks/>
            </p:cNvPicPr>
            <p:nvPr/>
          </p:nvPicPr>
          <p:blipFill>
            <a:blip r:embed="rId10"/>
            <a:stretch>
              <a:fillRect/>
            </a:stretch>
          </p:blipFill>
          <p:spPr>
            <a:xfrm>
              <a:off x="7550347" y="10034183"/>
              <a:ext cx="4206240" cy="5120640"/>
            </a:xfrm>
            <a:prstGeom prst="rect">
              <a:avLst/>
            </a:prstGeom>
            <a:scene3d>
              <a:camera prst="isometricOffAxis2Right"/>
              <a:lightRig rig="threePt" dir="t"/>
            </a:scene3d>
          </p:spPr>
        </p:pic>
        <p:pic>
          <p:nvPicPr>
            <p:cNvPr id="12" name="Picture 11">
              <a:extLst>
                <a:ext uri="{FF2B5EF4-FFF2-40B4-BE49-F238E27FC236}">
                  <a16:creationId xmlns:a16="http://schemas.microsoft.com/office/drawing/2014/main" id="{0202F0BF-7B0B-B9FC-B4B6-8D2F8A52AC97}"/>
                </a:ext>
              </a:extLst>
            </p:cNvPr>
            <p:cNvPicPr>
              <a:picLocks/>
            </p:cNvPicPr>
            <p:nvPr/>
          </p:nvPicPr>
          <p:blipFill>
            <a:blip r:embed="rId11"/>
            <a:stretch>
              <a:fillRect/>
            </a:stretch>
          </p:blipFill>
          <p:spPr>
            <a:xfrm>
              <a:off x="8097003" y="10034183"/>
              <a:ext cx="4206240" cy="5120640"/>
            </a:xfrm>
            <a:prstGeom prst="rect">
              <a:avLst/>
            </a:prstGeom>
            <a:scene3d>
              <a:camera prst="isometricOffAxis2Right"/>
              <a:lightRig rig="threePt" dir="t"/>
            </a:scene3d>
          </p:spPr>
        </p:pic>
      </p:grpSp>
      <p:sp>
        <p:nvSpPr>
          <p:cNvPr id="2" name="TextBox 1">
            <a:extLst>
              <a:ext uri="{FF2B5EF4-FFF2-40B4-BE49-F238E27FC236}">
                <a16:creationId xmlns:a16="http://schemas.microsoft.com/office/drawing/2014/main" id="{91503F69-E74A-4C61-C736-60606C6C6326}"/>
              </a:ext>
            </a:extLst>
          </p:cNvPr>
          <p:cNvSpPr txBox="1"/>
          <p:nvPr/>
        </p:nvSpPr>
        <p:spPr>
          <a:xfrm rot="10800000">
            <a:off x="3769887" y="13048388"/>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[0.2, -.8, … -0.1]</a:t>
            </a:r>
          </a:p>
        </p:txBody>
      </p:sp>
      <p:sp>
        <p:nvSpPr>
          <p:cNvPr id="3" name="TextBox 2">
            <a:extLst>
              <a:ext uri="{FF2B5EF4-FFF2-40B4-BE49-F238E27FC236}">
                <a16:creationId xmlns:a16="http://schemas.microsoft.com/office/drawing/2014/main" id="{7D286C98-A460-7103-3CE8-E8B35AEB3E79}"/>
              </a:ext>
            </a:extLst>
          </p:cNvPr>
          <p:cNvSpPr txBox="1"/>
          <p:nvPr/>
        </p:nvSpPr>
        <p:spPr>
          <a:xfrm>
            <a:off x="2403876" y="18452933"/>
            <a:ext cx="3532239" cy="707886"/>
          </a:xfrm>
          <a:prstGeom prst="rect">
            <a:avLst/>
          </a:prstGeom>
          <a:noFill/>
        </p:spPr>
        <p:txBody>
          <a:bodyPr wrap="square" rtlCol="0">
            <a:spAutoFit/>
          </a:bodyPr>
          <a:lstStyle/>
          <a:p>
            <a:pPr algn="ctr"/>
            <a:r>
              <a:rPr lang="en-US" sz="4000">
                <a:solidFill>
                  <a:schemeClr val="bg1"/>
                </a:solidFill>
                <a:latin typeface="+mj-lt"/>
              </a:rPr>
              <a:t>Latent Vector</a:t>
            </a:r>
          </a:p>
        </p:txBody>
      </p:sp>
      <p:sp>
        <p:nvSpPr>
          <p:cNvPr id="4" name="Cube 3">
            <a:extLst>
              <a:ext uri="{FF2B5EF4-FFF2-40B4-BE49-F238E27FC236}">
                <a16:creationId xmlns:a16="http://schemas.microsoft.com/office/drawing/2014/main" id="{27A408EB-B3D7-1EEE-D2E3-183B792AAA3A}"/>
              </a:ext>
            </a:extLst>
          </p:cNvPr>
          <p:cNvSpPr/>
          <p:nvPr/>
        </p:nvSpPr>
        <p:spPr>
          <a:xfrm>
            <a:off x="5032016" y="14875551"/>
            <a:ext cx="4446832"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6" name="Group 5">
            <a:extLst>
              <a:ext uri="{FF2B5EF4-FFF2-40B4-BE49-F238E27FC236}">
                <a16:creationId xmlns:a16="http://schemas.microsoft.com/office/drawing/2014/main" id="{677A8D94-F387-4B7B-48B0-B5717861DB5E}"/>
              </a:ext>
            </a:extLst>
          </p:cNvPr>
          <p:cNvGrpSpPr/>
          <p:nvPr/>
        </p:nvGrpSpPr>
        <p:grpSpPr>
          <a:xfrm flipH="1">
            <a:off x="9720211" y="14120650"/>
            <a:ext cx="2448232" cy="3168274"/>
            <a:chOff x="17866626" y="10922226"/>
            <a:chExt cx="2448232" cy="3316296"/>
          </a:xfrm>
          <a:solidFill>
            <a:schemeClr val="bg2">
              <a:lumMod val="25000"/>
            </a:schemeClr>
          </a:solidFill>
          <a:scene3d>
            <a:camera prst="orthographicFront"/>
            <a:lightRig rig="threePt" dir="t"/>
          </a:scene3d>
        </p:grpSpPr>
        <p:sp>
          <p:nvSpPr>
            <p:cNvPr id="8" name="Trapezoid 7">
              <a:extLst>
                <a:ext uri="{FF2B5EF4-FFF2-40B4-BE49-F238E27FC236}">
                  <a16:creationId xmlns:a16="http://schemas.microsoft.com/office/drawing/2014/main" id="{6352835B-4E03-23A4-4B3D-41CD60F52CE5}"/>
                </a:ext>
              </a:extLst>
            </p:cNvPr>
            <p:cNvSpPr/>
            <p:nvPr/>
          </p:nvSpPr>
          <p:spPr>
            <a:xfrm rot="5400000">
              <a:off x="17432594" y="11356258"/>
              <a:ext cx="3316296" cy="2448232"/>
            </a:xfrm>
            <a:prstGeom prst="trapezoid">
              <a:avLst>
                <a:gd name="adj" fmla="val 27410"/>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0" name="TextBox 9">
              <a:extLst>
                <a:ext uri="{FF2B5EF4-FFF2-40B4-BE49-F238E27FC236}">
                  <a16:creationId xmlns:a16="http://schemas.microsoft.com/office/drawing/2014/main" id="{A8F4C0FD-8CCA-1692-A37B-3FF45DDE2460}"/>
                </a:ext>
              </a:extLst>
            </p:cNvPr>
            <p:cNvSpPr txBox="1"/>
            <p:nvPr/>
          </p:nvSpPr>
          <p:spPr>
            <a:xfrm>
              <a:off x="18083588" y="11662231"/>
              <a:ext cx="2014309" cy="1836288"/>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sp>
        <p:nvSpPr>
          <p:cNvPr id="14" name="Cube 13">
            <a:extLst>
              <a:ext uri="{FF2B5EF4-FFF2-40B4-BE49-F238E27FC236}">
                <a16:creationId xmlns:a16="http://schemas.microsoft.com/office/drawing/2014/main" id="{5A860DDB-F4A3-4F97-310B-1CCA43BC89CD}"/>
              </a:ext>
            </a:extLst>
          </p:cNvPr>
          <p:cNvSpPr/>
          <p:nvPr/>
        </p:nvSpPr>
        <p:spPr>
          <a:xfrm>
            <a:off x="12526562" y="13464277"/>
            <a:ext cx="2623666"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p:txBody>
      </p:sp>
      <p:grpSp>
        <p:nvGrpSpPr>
          <p:cNvPr id="15" name="Group 14">
            <a:extLst>
              <a:ext uri="{FF2B5EF4-FFF2-40B4-BE49-F238E27FC236}">
                <a16:creationId xmlns:a16="http://schemas.microsoft.com/office/drawing/2014/main" id="{C94824DC-291A-2C18-E94A-FB90B319DC99}"/>
              </a:ext>
            </a:extLst>
          </p:cNvPr>
          <p:cNvGrpSpPr/>
          <p:nvPr/>
        </p:nvGrpSpPr>
        <p:grpSpPr>
          <a:xfrm flipH="1">
            <a:off x="15540622" y="12567826"/>
            <a:ext cx="2868518" cy="5580518"/>
            <a:chOff x="17866626" y="11363695"/>
            <a:chExt cx="2448232" cy="2874828"/>
          </a:xfrm>
          <a:solidFill>
            <a:schemeClr val="bg2">
              <a:lumMod val="25000"/>
            </a:schemeClr>
          </a:solidFill>
          <a:effectLst/>
          <a:scene3d>
            <a:camera prst="orthographicFront"/>
            <a:lightRig rig="threePt" dir="t"/>
          </a:scene3d>
        </p:grpSpPr>
        <p:sp>
          <p:nvSpPr>
            <p:cNvPr id="16" name="Trapezoid 15">
              <a:extLst>
                <a:ext uri="{FF2B5EF4-FFF2-40B4-BE49-F238E27FC236}">
                  <a16:creationId xmlns:a16="http://schemas.microsoft.com/office/drawing/2014/main" id="{A5516974-69FB-BB07-4BCD-51C99209F68B}"/>
                </a:ext>
              </a:extLst>
            </p:cNvPr>
            <p:cNvSpPr/>
            <p:nvPr/>
          </p:nvSpPr>
          <p:spPr>
            <a:xfrm rot="5400000">
              <a:off x="17653328" y="11576993"/>
              <a:ext cx="2874828" cy="2448232"/>
            </a:xfrm>
            <a:prstGeom prst="trapezoid">
              <a:avLst>
                <a:gd name="adj" fmla="val 27326"/>
              </a:avLst>
            </a:prstGeom>
            <a:grpFill/>
            <a:ln>
              <a:noFill/>
            </a:ln>
            <a:sp3d>
              <a:bevelT w="266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mj-lt"/>
              </a:endParaRPr>
            </a:p>
          </p:txBody>
        </p:sp>
        <p:sp>
          <p:nvSpPr>
            <p:cNvPr id="17" name="TextBox 16">
              <a:extLst>
                <a:ext uri="{FF2B5EF4-FFF2-40B4-BE49-F238E27FC236}">
                  <a16:creationId xmlns:a16="http://schemas.microsoft.com/office/drawing/2014/main" id="{531F85ED-C7E1-F515-9B2E-FE0694426215}"/>
                </a:ext>
              </a:extLst>
            </p:cNvPr>
            <p:cNvSpPr txBox="1"/>
            <p:nvPr/>
          </p:nvSpPr>
          <p:spPr>
            <a:xfrm>
              <a:off x="18058533" y="12305096"/>
              <a:ext cx="2014309" cy="903749"/>
            </a:xfrm>
            <a:prstGeom prst="rect">
              <a:avLst/>
            </a:prstGeom>
            <a:noFill/>
          </p:spPr>
          <p:txBody>
            <a:bodyPr wrap="square" rtlCol="0" anchor="ctr">
              <a:spAutoFit/>
            </a:bodyPr>
            <a:lstStyle/>
            <a:p>
              <a:pPr algn="ctr">
                <a:lnSpc>
                  <a:spcPct val="90000"/>
                </a:lnSpc>
              </a:pPr>
              <a:r>
                <a:rPr lang="en-US" sz="4000">
                  <a:solidFill>
                    <a:schemeClr val="tx1"/>
                  </a:solidFill>
                  <a:latin typeface="+mj-lt"/>
                </a:rPr>
                <a:t>CT</a:t>
              </a:r>
            </a:p>
            <a:p>
              <a:pPr algn="ctr">
                <a:lnSpc>
                  <a:spcPct val="90000"/>
                </a:lnSpc>
              </a:pPr>
              <a:r>
                <a:rPr lang="en-US" sz="4000">
                  <a:solidFill>
                    <a:schemeClr val="tx1"/>
                  </a:solidFill>
                  <a:latin typeface="+mj-lt"/>
                </a:rPr>
                <a:t>Up</a:t>
              </a:r>
            </a:p>
            <a:p>
              <a:pPr algn="ctr">
                <a:lnSpc>
                  <a:spcPct val="90000"/>
                </a:lnSpc>
              </a:pPr>
              <a:r>
                <a:rPr lang="en-US" sz="4000">
                  <a:solidFill>
                    <a:schemeClr val="tx1"/>
                  </a:solidFill>
                  <a:latin typeface="+mj-lt"/>
                </a:rPr>
                <a:t>Block</a:t>
              </a:r>
            </a:p>
          </p:txBody>
        </p:sp>
      </p:grpSp>
      <p:pic>
        <p:nvPicPr>
          <p:cNvPr id="18" name="Picture 17" descr="A row of arcade machines&#10;&#10;Description automatically generated">
            <a:extLst>
              <a:ext uri="{FF2B5EF4-FFF2-40B4-BE49-F238E27FC236}">
                <a16:creationId xmlns:a16="http://schemas.microsoft.com/office/drawing/2014/main" id="{7B38237A-C225-2047-A327-00660CC589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70530" y="12604647"/>
            <a:ext cx="5219481" cy="5219481"/>
          </a:xfrm>
          <a:prstGeom prst="rect">
            <a:avLst/>
          </a:prstGeom>
        </p:spPr>
      </p:pic>
      <p:grpSp>
        <p:nvGrpSpPr>
          <p:cNvPr id="19" name="Group 18">
            <a:extLst>
              <a:ext uri="{FF2B5EF4-FFF2-40B4-BE49-F238E27FC236}">
                <a16:creationId xmlns:a16="http://schemas.microsoft.com/office/drawing/2014/main" id="{FF445A3F-870C-5A0D-BD29-DDD589D13503}"/>
              </a:ext>
            </a:extLst>
          </p:cNvPr>
          <p:cNvGrpSpPr/>
          <p:nvPr/>
        </p:nvGrpSpPr>
        <p:grpSpPr>
          <a:xfrm>
            <a:off x="17830521" y="12709358"/>
            <a:ext cx="5256808" cy="5126092"/>
            <a:chOff x="9719389" y="5884925"/>
            <a:chExt cx="4721396" cy="3811927"/>
          </a:xfrm>
        </p:grpSpPr>
        <p:pic>
          <p:nvPicPr>
            <p:cNvPr id="20" name="Picture 19">
              <a:extLst>
                <a:ext uri="{FF2B5EF4-FFF2-40B4-BE49-F238E27FC236}">
                  <a16:creationId xmlns:a16="http://schemas.microsoft.com/office/drawing/2014/main" id="{19EC108A-D05E-908B-A5AD-E17B22ACB2A5}"/>
                </a:ext>
              </a:extLst>
            </p:cNvPr>
            <p:cNvPicPr>
              <a:picLocks noChangeAspect="1"/>
            </p:cNvPicPr>
            <p:nvPr/>
          </p:nvPicPr>
          <p:blipFill>
            <a:blip r:embed="rId13"/>
            <a:stretch>
              <a:fillRect/>
            </a:stretch>
          </p:blipFill>
          <p:spPr>
            <a:xfrm>
              <a:off x="9719389" y="5888737"/>
              <a:ext cx="3777830" cy="3762927"/>
            </a:xfrm>
            <a:prstGeom prst="rect">
              <a:avLst/>
            </a:prstGeom>
            <a:scene3d>
              <a:camera prst="isometricOffAxis2Right"/>
              <a:lightRig rig="threePt" dir="t"/>
            </a:scene3d>
          </p:spPr>
        </p:pic>
        <p:pic>
          <p:nvPicPr>
            <p:cNvPr id="21" name="Picture 20">
              <a:extLst>
                <a:ext uri="{FF2B5EF4-FFF2-40B4-BE49-F238E27FC236}">
                  <a16:creationId xmlns:a16="http://schemas.microsoft.com/office/drawing/2014/main" id="{BFDA72AF-54A2-F4CB-394C-7C9D7B961943}"/>
                </a:ext>
              </a:extLst>
            </p:cNvPr>
            <p:cNvPicPr>
              <a:picLocks noChangeAspect="1"/>
            </p:cNvPicPr>
            <p:nvPr/>
          </p:nvPicPr>
          <p:blipFill>
            <a:blip r:embed="rId14"/>
            <a:stretch>
              <a:fillRect/>
            </a:stretch>
          </p:blipFill>
          <p:spPr>
            <a:xfrm>
              <a:off x="10198793" y="5884925"/>
              <a:ext cx="3777830" cy="3785311"/>
            </a:xfrm>
            <a:prstGeom prst="rect">
              <a:avLst/>
            </a:prstGeom>
            <a:scene3d>
              <a:camera prst="isometricOffAxis2Right"/>
              <a:lightRig rig="threePt" dir="t"/>
            </a:scene3d>
          </p:spPr>
        </p:pic>
        <p:pic>
          <p:nvPicPr>
            <p:cNvPr id="22" name="Picture 21">
              <a:extLst>
                <a:ext uri="{FF2B5EF4-FFF2-40B4-BE49-F238E27FC236}">
                  <a16:creationId xmlns:a16="http://schemas.microsoft.com/office/drawing/2014/main" id="{79B982B6-E2D1-2824-B5EF-7FC0455E5194}"/>
                </a:ext>
              </a:extLst>
            </p:cNvPr>
            <p:cNvPicPr>
              <a:picLocks noChangeAspect="1"/>
            </p:cNvPicPr>
            <p:nvPr/>
          </p:nvPicPr>
          <p:blipFill>
            <a:blip r:embed="rId15"/>
            <a:stretch>
              <a:fillRect/>
            </a:stretch>
          </p:blipFill>
          <p:spPr>
            <a:xfrm>
              <a:off x="10662955" y="5896356"/>
              <a:ext cx="3777830" cy="3800496"/>
            </a:xfrm>
            <a:prstGeom prst="rect">
              <a:avLst/>
            </a:prstGeom>
            <a:scene3d>
              <a:camera prst="isometricOffAxis2Right"/>
              <a:lightRig rig="threePt" dir="t"/>
            </a:scene3d>
          </p:spPr>
        </p:pic>
      </p:grpSp>
      <p:sp>
        <p:nvSpPr>
          <p:cNvPr id="38" name="TextBox 37">
            <a:extLst>
              <a:ext uri="{FF2B5EF4-FFF2-40B4-BE49-F238E27FC236}">
                <a16:creationId xmlns:a16="http://schemas.microsoft.com/office/drawing/2014/main" id="{A1361E54-8841-7BB7-2858-6E41CFD27808}"/>
              </a:ext>
            </a:extLst>
          </p:cNvPr>
          <p:cNvSpPr txBox="1"/>
          <p:nvPr/>
        </p:nvSpPr>
        <p:spPr>
          <a:xfrm>
            <a:off x="18432851" y="4278261"/>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Encoder</a:t>
            </a:r>
          </a:p>
        </p:txBody>
      </p:sp>
      <p:sp>
        <p:nvSpPr>
          <p:cNvPr id="39" name="TextBox 38">
            <a:extLst>
              <a:ext uri="{FF2B5EF4-FFF2-40B4-BE49-F238E27FC236}">
                <a16:creationId xmlns:a16="http://schemas.microsoft.com/office/drawing/2014/main" id="{A1B45E4D-C603-E71D-ACB8-29DF3EF05CEA}"/>
              </a:ext>
            </a:extLst>
          </p:cNvPr>
          <p:cNvSpPr txBox="1"/>
          <p:nvPr/>
        </p:nvSpPr>
        <p:spPr>
          <a:xfrm>
            <a:off x="5766879" y="12539500"/>
            <a:ext cx="6184602" cy="707886"/>
          </a:xfrm>
          <a:prstGeom prst="rect">
            <a:avLst/>
          </a:prstGeom>
          <a:noFill/>
          <a:ln w="76200">
            <a:solidFill>
              <a:schemeClr val="tx2"/>
            </a:solidFill>
          </a:ln>
        </p:spPr>
        <p:txBody>
          <a:bodyPr wrap="square" rtlCol="0">
            <a:spAutoFit/>
          </a:bodyPr>
          <a:lstStyle/>
          <a:p>
            <a:pPr algn="ctr"/>
            <a:r>
              <a:rPr lang="en-US" sz="4000">
                <a:solidFill>
                  <a:schemeClr val="bg1"/>
                </a:solidFill>
                <a:latin typeface="+mj-lt"/>
              </a:rPr>
              <a:t>Decoder</a:t>
            </a:r>
          </a:p>
        </p:txBody>
      </p:sp>
      <p:cxnSp>
        <p:nvCxnSpPr>
          <p:cNvPr id="25" name="Connector: Elbow 24">
            <a:extLst>
              <a:ext uri="{FF2B5EF4-FFF2-40B4-BE49-F238E27FC236}">
                <a16:creationId xmlns:a16="http://schemas.microsoft.com/office/drawing/2014/main" id="{AF88B196-0DBA-C4D4-D71A-06E2D694A05D}"/>
              </a:ext>
            </a:extLst>
          </p:cNvPr>
          <p:cNvCxnSpPr>
            <a:stCxn id="62" idx="3"/>
            <a:endCxn id="2" idx="3"/>
          </p:cNvCxnSpPr>
          <p:nvPr/>
        </p:nvCxnSpPr>
        <p:spPr>
          <a:xfrm flipH="1">
            <a:off x="3769887" y="7296338"/>
            <a:ext cx="26357755" cy="8408449"/>
          </a:xfrm>
          <a:prstGeom prst="bentConnector5">
            <a:avLst>
              <a:gd name="adj1" fmla="val -867"/>
              <a:gd name="adj2" fmla="val 52654"/>
              <a:gd name="adj3" fmla="val 103105"/>
            </a:avLst>
          </a:prstGeom>
          <a:ln w="7620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681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be 1044">
            <a:extLst>
              <a:ext uri="{FF2B5EF4-FFF2-40B4-BE49-F238E27FC236}">
                <a16:creationId xmlns:a16="http://schemas.microsoft.com/office/drawing/2014/main" id="{BBFD36A6-C7ED-3C3E-7976-14C9A65F17D9}"/>
              </a:ext>
            </a:extLst>
          </p:cNvPr>
          <p:cNvSpPr/>
          <p:nvPr/>
        </p:nvSpPr>
        <p:spPr>
          <a:xfrm>
            <a:off x="26968740" y="3686954"/>
            <a:ext cx="2561317" cy="5486400"/>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600">
                <a:solidFill>
                  <a:schemeClr val="tx1"/>
                </a:solidFill>
                <a:latin typeface="+mj-lt"/>
              </a:rPr>
              <a:t>Down0</a:t>
            </a:r>
          </a:p>
          <a:p>
            <a:pPr algn="ctr">
              <a:lnSpc>
                <a:spcPct val="90000"/>
              </a:lnSpc>
            </a:pPr>
            <a:r>
              <a:rPr lang="en-US" sz="4000">
                <a:solidFill>
                  <a:schemeClr val="tx1"/>
                </a:solidFill>
                <a:latin typeface="+mj-lt"/>
              </a:rPr>
              <a:t>Copy</a:t>
            </a:r>
          </a:p>
        </p:txBody>
      </p:sp>
      <p:sp>
        <p:nvSpPr>
          <p:cNvPr id="52" name="Cube 51">
            <a:extLst>
              <a:ext uri="{FF2B5EF4-FFF2-40B4-BE49-F238E27FC236}">
                <a16:creationId xmlns:a16="http://schemas.microsoft.com/office/drawing/2014/main" id="{05FDD819-3114-6A37-F580-EB209C408DC2}"/>
              </a:ext>
            </a:extLst>
          </p:cNvPr>
          <p:cNvSpPr/>
          <p:nvPr/>
        </p:nvSpPr>
        <p:spPr>
          <a:xfrm>
            <a:off x="22916634" y="9741365"/>
            <a:ext cx="2914807" cy="3824647"/>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mj-lt"/>
              </a:rPr>
              <a:t>Down1 Copy</a:t>
            </a:r>
          </a:p>
        </p:txBody>
      </p:sp>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U-Nets</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dirty="0"/>
              <a:t>The U shaped Autoencoder</a:t>
            </a:r>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8967" y="4974345"/>
            <a:ext cx="914400" cy="914400"/>
          </a:xfrm>
          <a:prstGeom prst="rect">
            <a:avLst/>
          </a:prstGeom>
        </p:spPr>
      </p:pic>
      <p:sp>
        <p:nvSpPr>
          <p:cNvPr id="55" name="Cube 54">
            <a:extLst>
              <a:ext uri="{FF2B5EF4-FFF2-40B4-BE49-F238E27FC236}">
                <a16:creationId xmlns:a16="http://schemas.microsoft.com/office/drawing/2014/main" id="{6EAA52D9-0986-B343-C28E-4CF0A4C05E72}"/>
              </a:ext>
            </a:extLst>
          </p:cNvPr>
          <p:cNvSpPr/>
          <p:nvPr/>
        </p:nvSpPr>
        <p:spPr>
          <a:xfrm>
            <a:off x="8804969" y="14748862"/>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(Down2)</a:t>
            </a:r>
          </a:p>
        </p:txBody>
      </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37275" y="8021431"/>
            <a:ext cx="914400" cy="914400"/>
          </a:xfrm>
          <a:prstGeom prst="rect">
            <a:avLst/>
          </a:prstGeom>
        </p:spPr>
      </p:pic>
      <p:sp>
        <p:nvSpPr>
          <p:cNvPr id="24" name="TextBox 23">
            <a:extLst>
              <a:ext uri="{FF2B5EF4-FFF2-40B4-BE49-F238E27FC236}">
                <a16:creationId xmlns:a16="http://schemas.microsoft.com/office/drawing/2014/main" id="{71D8D384-DE84-A376-B712-D159796D0EC9}"/>
              </a:ext>
            </a:extLst>
          </p:cNvPr>
          <p:cNvSpPr txBox="1"/>
          <p:nvPr/>
        </p:nvSpPr>
        <p:spPr>
          <a:xfrm>
            <a:off x="-339288" y="9721766"/>
            <a:ext cx="3532239" cy="707886"/>
          </a:xfrm>
          <a:prstGeom prst="rect">
            <a:avLst/>
          </a:prstGeom>
          <a:noFill/>
        </p:spPr>
        <p:txBody>
          <a:bodyPr wrap="square" rtlCol="0">
            <a:spAutoFit/>
          </a:bodyPr>
          <a:lstStyle/>
          <a:p>
            <a:pPr algn="ctr"/>
            <a:r>
              <a:rPr lang="en-US" sz="4000">
                <a:solidFill>
                  <a:schemeClr val="bg1"/>
                </a:solidFill>
                <a:latin typeface="+mj-lt"/>
              </a:rPr>
              <a:t>3 </a:t>
            </a:r>
            <a:r>
              <a:rPr lang="en-US" sz="4000" err="1">
                <a:solidFill>
                  <a:schemeClr val="bg1"/>
                </a:solidFill>
                <a:latin typeface="+mj-lt"/>
              </a:rPr>
              <a:t>ch</a:t>
            </a:r>
            <a:endParaRPr lang="en-US" sz="4000">
              <a:solidFill>
                <a:schemeClr val="bg1"/>
              </a:solidFill>
              <a:latin typeface="+mj-lt"/>
            </a:endParaRPr>
          </a:p>
        </p:txBody>
      </p:sp>
      <p:sp>
        <p:nvSpPr>
          <p:cNvPr id="26" name="TextBox 25">
            <a:extLst>
              <a:ext uri="{FF2B5EF4-FFF2-40B4-BE49-F238E27FC236}">
                <a16:creationId xmlns:a16="http://schemas.microsoft.com/office/drawing/2014/main" id="{C4F6265A-1C21-6B6B-4533-1A948A038CC7}"/>
              </a:ext>
            </a:extLst>
          </p:cNvPr>
          <p:cNvSpPr txBox="1"/>
          <p:nvPr/>
        </p:nvSpPr>
        <p:spPr>
          <a:xfrm rot="16200000">
            <a:off x="2372967" y="5899768"/>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27" name="TextBox 26">
            <a:extLst>
              <a:ext uri="{FF2B5EF4-FFF2-40B4-BE49-F238E27FC236}">
                <a16:creationId xmlns:a16="http://schemas.microsoft.com/office/drawing/2014/main" id="{31622683-5E2A-445C-AA0E-B11B97B5F166}"/>
              </a:ext>
            </a:extLst>
          </p:cNvPr>
          <p:cNvSpPr txBox="1"/>
          <p:nvPr/>
        </p:nvSpPr>
        <p:spPr>
          <a:xfrm rot="19526499">
            <a:off x="575292" y="8807560"/>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grpSp>
        <p:nvGrpSpPr>
          <p:cNvPr id="33" name="Group 32">
            <a:extLst>
              <a:ext uri="{FF2B5EF4-FFF2-40B4-BE49-F238E27FC236}">
                <a16:creationId xmlns:a16="http://schemas.microsoft.com/office/drawing/2014/main" id="{31884358-8FCE-3825-ECCB-661AEFC6D9AF}"/>
              </a:ext>
            </a:extLst>
          </p:cNvPr>
          <p:cNvGrpSpPr/>
          <p:nvPr/>
        </p:nvGrpSpPr>
        <p:grpSpPr>
          <a:xfrm>
            <a:off x="6488366" y="9738348"/>
            <a:ext cx="4153746" cy="5469997"/>
            <a:chOff x="10134321" y="11033004"/>
            <a:chExt cx="4153746" cy="5469997"/>
          </a:xfrm>
        </p:grpSpPr>
        <p:sp>
          <p:nvSpPr>
            <p:cNvPr id="28" name="TextBox 27">
              <a:extLst>
                <a:ext uri="{FF2B5EF4-FFF2-40B4-BE49-F238E27FC236}">
                  <a16:creationId xmlns:a16="http://schemas.microsoft.com/office/drawing/2014/main" id="{87DD1007-C33A-FD5D-B527-86F822EB722B}"/>
                </a:ext>
              </a:extLst>
            </p:cNvPr>
            <p:cNvSpPr txBox="1"/>
            <p:nvPr/>
          </p:nvSpPr>
          <p:spPr>
            <a:xfrm>
              <a:off x="10134321" y="14922680"/>
              <a:ext cx="3532239" cy="707886"/>
            </a:xfrm>
            <a:prstGeom prst="rect">
              <a:avLst/>
            </a:prstGeom>
            <a:noFill/>
          </p:spPr>
          <p:txBody>
            <a:bodyPr wrap="square" rtlCol="0">
              <a:spAutoFit/>
            </a:bodyPr>
            <a:lstStyle/>
            <a:p>
              <a:pPr algn="ctr"/>
              <a:r>
                <a:rPr lang="en-US" sz="4000">
                  <a:solidFill>
                    <a:schemeClr val="bg1"/>
                  </a:solidFill>
                  <a:latin typeface="+mj-lt"/>
                </a:rPr>
                <a:t>100 </a:t>
              </a:r>
              <a:r>
                <a:rPr lang="en-US" sz="4000" err="1">
                  <a:solidFill>
                    <a:schemeClr val="bg1"/>
                  </a:solidFill>
                  <a:latin typeface="+mj-lt"/>
                </a:rPr>
                <a:t>ch</a:t>
              </a:r>
              <a:endParaRPr lang="en-US" sz="4000">
                <a:solidFill>
                  <a:schemeClr val="bg1"/>
                </a:solidFill>
                <a:latin typeface="+mj-lt"/>
              </a:endParaRPr>
            </a:p>
          </p:txBody>
        </p:sp>
        <p:sp>
          <p:nvSpPr>
            <p:cNvPr id="54" name="Cube 53">
              <a:extLst>
                <a:ext uri="{FF2B5EF4-FFF2-40B4-BE49-F238E27FC236}">
                  <a16:creationId xmlns:a16="http://schemas.microsoft.com/office/drawing/2014/main" id="{EF69E034-41B5-AB08-1AEB-F1CE09A9E7CC}"/>
                </a:ext>
              </a:extLst>
            </p:cNvPr>
            <p:cNvSpPr/>
            <p:nvPr/>
          </p:nvSpPr>
          <p:spPr>
            <a:xfrm>
              <a:off x="10639360" y="11033004"/>
              <a:ext cx="2914807"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(Down1)</a:t>
              </a:r>
            </a:p>
          </p:txBody>
        </p:sp>
        <p:sp>
          <p:nvSpPr>
            <p:cNvPr id="29" name="TextBox 28">
              <a:extLst>
                <a:ext uri="{FF2B5EF4-FFF2-40B4-BE49-F238E27FC236}">
                  <a16:creationId xmlns:a16="http://schemas.microsoft.com/office/drawing/2014/main" id="{9BBF60A7-A21C-5D47-0B2A-FF71670E9F19}"/>
                </a:ext>
              </a:extLst>
            </p:cNvPr>
            <p:cNvSpPr txBox="1"/>
            <p:nvPr/>
          </p:nvSpPr>
          <p:spPr>
            <a:xfrm rot="18760615">
              <a:off x="11723459" y="14382939"/>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sp>
          <p:nvSpPr>
            <p:cNvPr id="30" name="TextBox 29">
              <a:extLst>
                <a:ext uri="{FF2B5EF4-FFF2-40B4-BE49-F238E27FC236}">
                  <a16:creationId xmlns:a16="http://schemas.microsoft.com/office/drawing/2014/main" id="{1E17147A-0241-CE91-7505-73330BB689E0}"/>
                </a:ext>
              </a:extLst>
            </p:cNvPr>
            <p:cNvSpPr txBox="1"/>
            <p:nvPr/>
          </p:nvSpPr>
          <p:spPr>
            <a:xfrm rot="16200000">
              <a:off x="12168004" y="12459929"/>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grpSp>
      <p:sp>
        <p:nvSpPr>
          <p:cNvPr id="34" name="TextBox 33">
            <a:extLst>
              <a:ext uri="{FF2B5EF4-FFF2-40B4-BE49-F238E27FC236}">
                <a16:creationId xmlns:a16="http://schemas.microsoft.com/office/drawing/2014/main" id="{EE9FDD95-2850-32EB-E671-22A2EA9BDDAA}"/>
              </a:ext>
            </a:extLst>
          </p:cNvPr>
          <p:cNvSpPr txBox="1"/>
          <p:nvPr/>
        </p:nvSpPr>
        <p:spPr>
          <a:xfrm>
            <a:off x="8804969" y="16436230"/>
            <a:ext cx="3532239" cy="707886"/>
          </a:xfrm>
          <a:prstGeom prst="rect">
            <a:avLst/>
          </a:prstGeom>
          <a:noFill/>
        </p:spPr>
        <p:txBody>
          <a:bodyPr wrap="square" rtlCol="0">
            <a:spAutoFit/>
          </a:bodyPr>
          <a:lstStyle/>
          <a:p>
            <a:pPr algn="ctr"/>
            <a:r>
              <a:rPr lang="en-US" sz="4000">
                <a:solidFill>
                  <a:schemeClr val="bg1"/>
                </a:solidFill>
                <a:latin typeface="+mj-lt"/>
              </a:rPr>
              <a:t>200 </a:t>
            </a:r>
            <a:r>
              <a:rPr lang="en-US" sz="4000" err="1">
                <a:solidFill>
                  <a:schemeClr val="bg1"/>
                </a:solidFill>
                <a:latin typeface="+mj-lt"/>
              </a:rPr>
              <a:t>ch</a:t>
            </a:r>
            <a:endParaRPr lang="en-US" sz="4000">
              <a:solidFill>
                <a:schemeClr val="bg1"/>
              </a:solidFill>
              <a:latin typeface="+mj-lt"/>
            </a:endParaRPr>
          </a:p>
        </p:txBody>
      </p:sp>
      <p:sp>
        <p:nvSpPr>
          <p:cNvPr id="35" name="TextBox 34">
            <a:extLst>
              <a:ext uri="{FF2B5EF4-FFF2-40B4-BE49-F238E27FC236}">
                <a16:creationId xmlns:a16="http://schemas.microsoft.com/office/drawing/2014/main" id="{F8F5B9BA-122A-FA53-6CF7-50B8F2D2E95B}"/>
              </a:ext>
            </a:extLst>
          </p:cNvPr>
          <p:cNvSpPr txBox="1"/>
          <p:nvPr/>
        </p:nvSpPr>
        <p:spPr>
          <a:xfrm rot="18760615">
            <a:off x="10965550" y="16053390"/>
            <a:ext cx="3532239" cy="707886"/>
          </a:xfrm>
          <a:prstGeom prst="rect">
            <a:avLst/>
          </a:prstGeom>
          <a:noFill/>
        </p:spPr>
        <p:txBody>
          <a:bodyPr wrap="square" rtlCol="0">
            <a:spAutoFit/>
          </a:bodyPr>
          <a:lstStyle/>
          <a:p>
            <a:pPr algn="ctr"/>
            <a:r>
              <a:rPr lang="en-US" sz="4000">
                <a:solidFill>
                  <a:schemeClr val="bg1"/>
                </a:solidFill>
                <a:latin typeface="+mj-lt"/>
              </a:rPr>
              <a:t>32 </a:t>
            </a:r>
            <a:r>
              <a:rPr lang="en-US" sz="4000" err="1">
                <a:solidFill>
                  <a:schemeClr val="bg1"/>
                </a:solidFill>
                <a:latin typeface="+mj-lt"/>
              </a:rPr>
              <a:t>px</a:t>
            </a:r>
            <a:endParaRPr lang="en-US" sz="4000">
              <a:solidFill>
                <a:schemeClr val="bg1"/>
              </a:solidFill>
              <a:latin typeface="+mj-lt"/>
            </a:endParaRPr>
          </a:p>
        </p:txBody>
      </p:sp>
      <p:sp>
        <p:nvSpPr>
          <p:cNvPr id="36" name="TextBox 35">
            <a:extLst>
              <a:ext uri="{FF2B5EF4-FFF2-40B4-BE49-F238E27FC236}">
                <a16:creationId xmlns:a16="http://schemas.microsoft.com/office/drawing/2014/main" id="{06EFC01E-B6DC-7D9C-8A52-976BC8BBA99D}"/>
              </a:ext>
            </a:extLst>
          </p:cNvPr>
          <p:cNvSpPr txBox="1"/>
          <p:nvPr/>
        </p:nvSpPr>
        <p:spPr>
          <a:xfrm rot="16200000">
            <a:off x="11314792" y="14810005"/>
            <a:ext cx="3532239" cy="707886"/>
          </a:xfrm>
          <a:prstGeom prst="rect">
            <a:avLst/>
          </a:prstGeom>
          <a:noFill/>
        </p:spPr>
        <p:txBody>
          <a:bodyPr wrap="square" rtlCol="0">
            <a:spAutoFit/>
          </a:bodyPr>
          <a:lstStyle/>
          <a:p>
            <a:pPr algn="ctr"/>
            <a:r>
              <a:rPr lang="en-US" sz="4000">
                <a:solidFill>
                  <a:schemeClr val="bg1"/>
                </a:solidFill>
                <a:latin typeface="+mj-lt"/>
              </a:rPr>
              <a:t>32 </a:t>
            </a:r>
            <a:r>
              <a:rPr lang="en-US" sz="4000" err="1">
                <a:solidFill>
                  <a:schemeClr val="bg1"/>
                </a:solidFill>
                <a:latin typeface="+mj-lt"/>
              </a:rPr>
              <a:t>px</a:t>
            </a:r>
            <a:endParaRPr lang="en-US" sz="4000">
              <a:solidFill>
                <a:schemeClr val="bg1"/>
              </a:solidFill>
              <a:latin typeface="+mj-lt"/>
            </a:endParaRPr>
          </a:p>
        </p:txBody>
      </p:sp>
      <p:sp>
        <p:nvSpPr>
          <p:cNvPr id="42" name="TextBox 41">
            <a:extLst>
              <a:ext uri="{FF2B5EF4-FFF2-40B4-BE49-F238E27FC236}">
                <a16:creationId xmlns:a16="http://schemas.microsoft.com/office/drawing/2014/main" id="{37F07418-58BD-12EA-3AC6-D77EFA662A4C}"/>
              </a:ext>
            </a:extLst>
          </p:cNvPr>
          <p:cNvSpPr txBox="1"/>
          <p:nvPr/>
        </p:nvSpPr>
        <p:spPr>
          <a:xfrm rot="16200000">
            <a:off x="16028528" y="14587895"/>
            <a:ext cx="800219" cy="5312799"/>
          </a:xfrm>
          <a:prstGeom prst="rect">
            <a:avLst/>
          </a:prstGeom>
          <a:solidFill>
            <a:schemeClr val="tx2"/>
          </a:solidFill>
        </p:spPr>
        <p:txBody>
          <a:bodyPr vert="eaVert" wrap="square" rtlCol="0">
            <a:spAutoFit/>
          </a:bodyPr>
          <a:lstStyle/>
          <a:p>
            <a:pPr algn="ctr"/>
            <a:r>
              <a:rPr lang="en-US" sz="4000">
                <a:latin typeface="+mj-lt"/>
                <a:cs typeface="NVIDIA Sans" panose="020B0503020203020204" pitchFamily="34" charset="0"/>
              </a:rPr>
              <a:t>Latent Vector</a:t>
            </a:r>
          </a:p>
        </p:txBody>
      </p:sp>
      <p:sp>
        <p:nvSpPr>
          <p:cNvPr id="43" name="TextBox 42">
            <a:extLst>
              <a:ext uri="{FF2B5EF4-FFF2-40B4-BE49-F238E27FC236}">
                <a16:creationId xmlns:a16="http://schemas.microsoft.com/office/drawing/2014/main" id="{3D520846-CAA2-7394-D792-1ACEC51AD14F}"/>
              </a:ext>
            </a:extLst>
          </p:cNvPr>
          <p:cNvSpPr txBox="1"/>
          <p:nvPr/>
        </p:nvSpPr>
        <p:spPr>
          <a:xfrm>
            <a:off x="13772238" y="17741379"/>
            <a:ext cx="5164693" cy="1323439"/>
          </a:xfrm>
          <a:prstGeom prst="rect">
            <a:avLst/>
          </a:prstGeom>
          <a:noFill/>
        </p:spPr>
        <p:txBody>
          <a:bodyPr wrap="square" rtlCol="0">
            <a:spAutoFit/>
          </a:bodyPr>
          <a:lstStyle/>
          <a:p>
            <a:pPr algn="ctr"/>
            <a:r>
              <a:rPr lang="en-US" sz="4000">
                <a:solidFill>
                  <a:schemeClr val="bg1"/>
                </a:solidFill>
                <a:latin typeface="+mj-lt"/>
              </a:rPr>
              <a:t>200 x 32 x 32</a:t>
            </a:r>
          </a:p>
          <a:p>
            <a:pPr algn="ctr"/>
            <a:r>
              <a:rPr lang="en-US" sz="4000">
                <a:solidFill>
                  <a:schemeClr val="bg1"/>
                </a:solidFill>
                <a:latin typeface="+mj-lt"/>
              </a:rPr>
              <a:t>204,800 features</a:t>
            </a:r>
          </a:p>
        </p:txBody>
      </p:sp>
      <p:sp>
        <p:nvSpPr>
          <p:cNvPr id="44" name="Cube 43">
            <a:extLst>
              <a:ext uri="{FF2B5EF4-FFF2-40B4-BE49-F238E27FC236}">
                <a16:creationId xmlns:a16="http://schemas.microsoft.com/office/drawing/2014/main" id="{D001671E-BCFF-4292-F0A1-D236A7039590}"/>
              </a:ext>
            </a:extLst>
          </p:cNvPr>
          <p:cNvSpPr/>
          <p:nvPr/>
        </p:nvSpPr>
        <p:spPr>
          <a:xfrm>
            <a:off x="17781805" y="14748861"/>
            <a:ext cx="3926700" cy="1658472"/>
          </a:xfrm>
          <a:prstGeom prst="cube">
            <a:avLst>
              <a:gd name="adj" fmla="val 2848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mj-lt"/>
              </a:rPr>
              <a:t>Down2 Copy</a:t>
            </a:r>
          </a:p>
        </p:txBody>
      </p:sp>
      <p:sp>
        <p:nvSpPr>
          <p:cNvPr id="45" name="Cube 44">
            <a:extLst>
              <a:ext uri="{FF2B5EF4-FFF2-40B4-BE49-F238E27FC236}">
                <a16:creationId xmlns:a16="http://schemas.microsoft.com/office/drawing/2014/main" id="{90087DC0-B14F-182B-3449-68F85064CD2B}"/>
              </a:ext>
            </a:extLst>
          </p:cNvPr>
          <p:cNvSpPr/>
          <p:nvPr/>
        </p:nvSpPr>
        <p:spPr>
          <a:xfrm>
            <a:off x="21237843" y="14752664"/>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(Up0)</a:t>
            </a:r>
          </a:p>
        </p:txBody>
      </p:sp>
      <p:pic>
        <p:nvPicPr>
          <p:cNvPr id="46" name="Picture 45" descr="A white outline of a dog&#10;&#10;Description automatically generated">
            <a:extLst>
              <a:ext uri="{FF2B5EF4-FFF2-40B4-BE49-F238E27FC236}">
                <a16:creationId xmlns:a16="http://schemas.microsoft.com/office/drawing/2014/main" id="{0DB2FF19-AD9D-0562-758A-4038665CBF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23229" y="3678653"/>
            <a:ext cx="3817869" cy="4761663"/>
          </a:xfrm>
          <a:prstGeom prst="rect">
            <a:avLst/>
          </a:prstGeom>
          <a:scene3d>
            <a:camera prst="isometricRightUp"/>
            <a:lightRig rig="threePt" dir="t"/>
          </a:scene3d>
        </p:spPr>
      </p:pic>
      <p:grpSp>
        <p:nvGrpSpPr>
          <p:cNvPr id="47" name="Group 46">
            <a:extLst>
              <a:ext uri="{FF2B5EF4-FFF2-40B4-BE49-F238E27FC236}">
                <a16:creationId xmlns:a16="http://schemas.microsoft.com/office/drawing/2014/main" id="{34FACC06-B90E-AC36-5804-CC7229096965}"/>
              </a:ext>
            </a:extLst>
          </p:cNvPr>
          <p:cNvGrpSpPr/>
          <p:nvPr/>
        </p:nvGrpSpPr>
        <p:grpSpPr>
          <a:xfrm>
            <a:off x="23414954" y="9738348"/>
            <a:ext cx="5414827" cy="5411003"/>
            <a:chOff x="8873240" y="11033004"/>
            <a:chExt cx="5414827" cy="5411003"/>
          </a:xfrm>
        </p:grpSpPr>
        <p:sp>
          <p:nvSpPr>
            <p:cNvPr id="48" name="TextBox 47">
              <a:extLst>
                <a:ext uri="{FF2B5EF4-FFF2-40B4-BE49-F238E27FC236}">
                  <a16:creationId xmlns:a16="http://schemas.microsoft.com/office/drawing/2014/main" id="{9D099407-A5DD-28E9-99F6-C5639872867F}"/>
                </a:ext>
              </a:extLst>
            </p:cNvPr>
            <p:cNvSpPr txBox="1"/>
            <p:nvPr/>
          </p:nvSpPr>
          <p:spPr>
            <a:xfrm>
              <a:off x="8873240" y="14922680"/>
              <a:ext cx="3532239" cy="707886"/>
            </a:xfrm>
            <a:prstGeom prst="rect">
              <a:avLst/>
            </a:prstGeom>
            <a:noFill/>
          </p:spPr>
          <p:txBody>
            <a:bodyPr wrap="square" rtlCol="0">
              <a:spAutoFit/>
            </a:bodyPr>
            <a:lstStyle/>
            <a:p>
              <a:pPr algn="ctr"/>
              <a:r>
                <a:rPr lang="en-US" sz="4000">
                  <a:solidFill>
                    <a:schemeClr val="bg1"/>
                  </a:solidFill>
                  <a:latin typeface="+mj-lt"/>
                </a:rPr>
                <a:t> 2 x100 </a:t>
              </a:r>
              <a:r>
                <a:rPr lang="en-US" sz="4000" err="1">
                  <a:solidFill>
                    <a:schemeClr val="bg1"/>
                  </a:solidFill>
                  <a:latin typeface="+mj-lt"/>
                </a:rPr>
                <a:t>ch</a:t>
              </a:r>
              <a:endParaRPr lang="en-US" sz="4000">
                <a:solidFill>
                  <a:schemeClr val="bg1"/>
                </a:solidFill>
                <a:latin typeface="+mj-lt"/>
              </a:endParaRPr>
            </a:p>
          </p:txBody>
        </p:sp>
        <p:sp>
          <p:nvSpPr>
            <p:cNvPr id="49" name="Cube 48">
              <a:extLst>
                <a:ext uri="{FF2B5EF4-FFF2-40B4-BE49-F238E27FC236}">
                  <a16:creationId xmlns:a16="http://schemas.microsoft.com/office/drawing/2014/main" id="{578B6BBA-6F83-E5F7-23A8-E76A5161DF12}"/>
                </a:ext>
              </a:extLst>
            </p:cNvPr>
            <p:cNvSpPr/>
            <p:nvPr/>
          </p:nvSpPr>
          <p:spPr>
            <a:xfrm>
              <a:off x="10639360" y="11033004"/>
              <a:ext cx="2914807"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(Up1)</a:t>
              </a:r>
            </a:p>
          </p:txBody>
        </p:sp>
        <p:sp>
          <p:nvSpPr>
            <p:cNvPr id="50" name="TextBox 49">
              <a:extLst>
                <a:ext uri="{FF2B5EF4-FFF2-40B4-BE49-F238E27FC236}">
                  <a16:creationId xmlns:a16="http://schemas.microsoft.com/office/drawing/2014/main" id="{5B71ADD7-A671-D66E-4A56-5F306BE20068}"/>
                </a:ext>
              </a:extLst>
            </p:cNvPr>
            <p:cNvSpPr txBox="1"/>
            <p:nvPr/>
          </p:nvSpPr>
          <p:spPr>
            <a:xfrm rot="18760615">
              <a:off x="11752956" y="14323945"/>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sp>
          <p:nvSpPr>
            <p:cNvPr id="51" name="TextBox 50">
              <a:extLst>
                <a:ext uri="{FF2B5EF4-FFF2-40B4-BE49-F238E27FC236}">
                  <a16:creationId xmlns:a16="http://schemas.microsoft.com/office/drawing/2014/main" id="{43EB1C39-9246-F2EC-6FEB-4E43070BC868}"/>
                </a:ext>
              </a:extLst>
            </p:cNvPr>
            <p:cNvSpPr txBox="1"/>
            <p:nvPr/>
          </p:nvSpPr>
          <p:spPr>
            <a:xfrm rot="16200000">
              <a:off x="12168004" y="12459929"/>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grpSp>
      <p:sp>
        <p:nvSpPr>
          <p:cNvPr id="53" name="TextBox 52">
            <a:extLst>
              <a:ext uri="{FF2B5EF4-FFF2-40B4-BE49-F238E27FC236}">
                <a16:creationId xmlns:a16="http://schemas.microsoft.com/office/drawing/2014/main" id="{823F1427-9C3C-2460-A6AF-3EFE67AE0DB5}"/>
              </a:ext>
            </a:extLst>
          </p:cNvPr>
          <p:cNvSpPr txBox="1"/>
          <p:nvPr/>
        </p:nvSpPr>
        <p:spPr>
          <a:xfrm>
            <a:off x="19471723" y="16414938"/>
            <a:ext cx="3532239" cy="1323439"/>
          </a:xfrm>
          <a:prstGeom prst="rect">
            <a:avLst/>
          </a:prstGeom>
          <a:noFill/>
        </p:spPr>
        <p:txBody>
          <a:bodyPr wrap="square" rtlCol="0">
            <a:spAutoFit/>
          </a:bodyPr>
          <a:lstStyle/>
          <a:p>
            <a:pPr algn="ctr"/>
            <a:r>
              <a:rPr lang="en-US" sz="4000">
                <a:solidFill>
                  <a:schemeClr val="bg1"/>
                </a:solidFill>
                <a:latin typeface="+mj-lt"/>
              </a:rPr>
              <a:t>2 x 200 </a:t>
            </a:r>
            <a:r>
              <a:rPr lang="en-US" sz="4000" err="1">
                <a:solidFill>
                  <a:schemeClr val="bg1"/>
                </a:solidFill>
                <a:latin typeface="+mj-lt"/>
              </a:rPr>
              <a:t>ch</a:t>
            </a:r>
            <a:endParaRPr lang="en-US" sz="4000">
              <a:solidFill>
                <a:schemeClr val="bg1"/>
              </a:solidFill>
              <a:latin typeface="+mj-lt"/>
            </a:endParaRPr>
          </a:p>
          <a:p>
            <a:pPr algn="ctr"/>
            <a:r>
              <a:rPr lang="en-US" sz="4000">
                <a:solidFill>
                  <a:schemeClr val="bg1"/>
                </a:solidFill>
                <a:latin typeface="+mj-lt"/>
              </a:rPr>
              <a:t>400 </a:t>
            </a:r>
            <a:r>
              <a:rPr lang="en-US" sz="4000" err="1">
                <a:solidFill>
                  <a:schemeClr val="bg1"/>
                </a:solidFill>
                <a:latin typeface="+mj-lt"/>
              </a:rPr>
              <a:t>ch</a:t>
            </a:r>
            <a:endParaRPr lang="en-US" sz="4000">
              <a:solidFill>
                <a:schemeClr val="bg1"/>
              </a:solidFill>
              <a:latin typeface="+mj-lt"/>
            </a:endParaRPr>
          </a:p>
        </p:txBody>
      </p:sp>
      <p:sp>
        <p:nvSpPr>
          <p:cNvPr id="56" name="TextBox 55">
            <a:extLst>
              <a:ext uri="{FF2B5EF4-FFF2-40B4-BE49-F238E27FC236}">
                <a16:creationId xmlns:a16="http://schemas.microsoft.com/office/drawing/2014/main" id="{452705E4-488E-E8EB-1A6D-6A9559B94CE3}"/>
              </a:ext>
            </a:extLst>
          </p:cNvPr>
          <p:cNvSpPr txBox="1"/>
          <p:nvPr/>
        </p:nvSpPr>
        <p:spPr>
          <a:xfrm rot="18760615">
            <a:off x="23300263" y="16060995"/>
            <a:ext cx="3532239" cy="707886"/>
          </a:xfrm>
          <a:prstGeom prst="rect">
            <a:avLst/>
          </a:prstGeom>
          <a:noFill/>
        </p:spPr>
        <p:txBody>
          <a:bodyPr wrap="square" rtlCol="0">
            <a:spAutoFit/>
          </a:bodyPr>
          <a:lstStyle/>
          <a:p>
            <a:pPr algn="ctr"/>
            <a:r>
              <a:rPr lang="en-US" sz="4000">
                <a:solidFill>
                  <a:schemeClr val="bg1"/>
                </a:solidFill>
                <a:latin typeface="+mj-lt"/>
              </a:rPr>
              <a:t>32 </a:t>
            </a:r>
            <a:r>
              <a:rPr lang="en-US" sz="4000" err="1">
                <a:solidFill>
                  <a:schemeClr val="bg1"/>
                </a:solidFill>
                <a:latin typeface="+mj-lt"/>
              </a:rPr>
              <a:t>px</a:t>
            </a:r>
            <a:endParaRPr lang="en-US" sz="4000">
              <a:solidFill>
                <a:schemeClr val="bg1"/>
              </a:solidFill>
              <a:latin typeface="+mj-lt"/>
            </a:endParaRPr>
          </a:p>
        </p:txBody>
      </p:sp>
      <p:sp>
        <p:nvSpPr>
          <p:cNvPr id="57" name="TextBox 56">
            <a:extLst>
              <a:ext uri="{FF2B5EF4-FFF2-40B4-BE49-F238E27FC236}">
                <a16:creationId xmlns:a16="http://schemas.microsoft.com/office/drawing/2014/main" id="{65508711-C48F-3BB5-4E27-0F6A07D15674}"/>
              </a:ext>
            </a:extLst>
          </p:cNvPr>
          <p:cNvSpPr txBox="1"/>
          <p:nvPr/>
        </p:nvSpPr>
        <p:spPr>
          <a:xfrm rot="16200000">
            <a:off x="23708499" y="14817610"/>
            <a:ext cx="3532239" cy="707886"/>
          </a:xfrm>
          <a:prstGeom prst="rect">
            <a:avLst/>
          </a:prstGeom>
          <a:noFill/>
        </p:spPr>
        <p:txBody>
          <a:bodyPr wrap="square" rtlCol="0">
            <a:spAutoFit/>
          </a:bodyPr>
          <a:lstStyle/>
          <a:p>
            <a:pPr algn="ctr"/>
            <a:r>
              <a:rPr lang="en-US" sz="4000">
                <a:solidFill>
                  <a:schemeClr val="bg1"/>
                </a:solidFill>
                <a:latin typeface="+mj-lt"/>
              </a:rPr>
              <a:t>32 </a:t>
            </a:r>
            <a:r>
              <a:rPr lang="en-US" sz="4000" err="1">
                <a:solidFill>
                  <a:schemeClr val="bg1"/>
                </a:solidFill>
                <a:latin typeface="+mj-lt"/>
              </a:rPr>
              <a:t>px</a:t>
            </a:r>
            <a:endParaRPr lang="en-US" sz="4000">
              <a:solidFill>
                <a:schemeClr val="bg1"/>
              </a:solidFill>
              <a:latin typeface="+mj-lt"/>
            </a:endParaRPr>
          </a:p>
        </p:txBody>
      </p:sp>
      <p:sp>
        <p:nvSpPr>
          <p:cNvPr id="58" name="TextBox 57">
            <a:extLst>
              <a:ext uri="{FF2B5EF4-FFF2-40B4-BE49-F238E27FC236}">
                <a16:creationId xmlns:a16="http://schemas.microsoft.com/office/drawing/2014/main" id="{B53FFC1E-3358-28D7-5816-B860690F7FC0}"/>
              </a:ext>
            </a:extLst>
          </p:cNvPr>
          <p:cNvSpPr txBox="1"/>
          <p:nvPr/>
        </p:nvSpPr>
        <p:spPr>
          <a:xfrm>
            <a:off x="31765355" y="8907153"/>
            <a:ext cx="3532239" cy="707886"/>
          </a:xfrm>
          <a:prstGeom prst="rect">
            <a:avLst/>
          </a:prstGeom>
          <a:noFill/>
        </p:spPr>
        <p:txBody>
          <a:bodyPr wrap="square" rtlCol="0">
            <a:spAutoFit/>
          </a:bodyPr>
          <a:lstStyle/>
          <a:p>
            <a:pPr algn="ctr"/>
            <a:r>
              <a:rPr lang="en-US" sz="4000">
                <a:solidFill>
                  <a:schemeClr val="bg1"/>
                </a:solidFill>
                <a:latin typeface="+mj-lt"/>
              </a:rPr>
              <a:t>1 </a:t>
            </a:r>
            <a:r>
              <a:rPr lang="en-US" sz="4000" err="1">
                <a:solidFill>
                  <a:schemeClr val="bg1"/>
                </a:solidFill>
                <a:latin typeface="+mj-lt"/>
              </a:rPr>
              <a:t>ch</a:t>
            </a:r>
            <a:endParaRPr lang="en-US" sz="4000">
              <a:solidFill>
                <a:schemeClr val="bg1"/>
              </a:solidFill>
              <a:latin typeface="+mj-lt"/>
            </a:endParaRPr>
          </a:p>
        </p:txBody>
      </p:sp>
      <p:sp>
        <p:nvSpPr>
          <p:cNvPr id="59" name="TextBox 58">
            <a:extLst>
              <a:ext uri="{FF2B5EF4-FFF2-40B4-BE49-F238E27FC236}">
                <a16:creationId xmlns:a16="http://schemas.microsoft.com/office/drawing/2014/main" id="{5A01E4F7-6662-8F7B-FE5C-BED8F6BBD276}"/>
              </a:ext>
            </a:extLst>
          </p:cNvPr>
          <p:cNvSpPr txBox="1"/>
          <p:nvPr/>
        </p:nvSpPr>
        <p:spPr>
          <a:xfrm rot="16200000">
            <a:off x="34250916" y="5127784"/>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60" name="TextBox 59">
            <a:extLst>
              <a:ext uri="{FF2B5EF4-FFF2-40B4-BE49-F238E27FC236}">
                <a16:creationId xmlns:a16="http://schemas.microsoft.com/office/drawing/2014/main" id="{A501B390-5A4A-FE19-A696-9FBE49C3780C}"/>
              </a:ext>
            </a:extLst>
          </p:cNvPr>
          <p:cNvSpPr txBox="1"/>
          <p:nvPr/>
        </p:nvSpPr>
        <p:spPr>
          <a:xfrm rot="19526499">
            <a:off x="33119508" y="7736772"/>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1044" name="Cube 1043">
            <a:extLst>
              <a:ext uri="{FF2B5EF4-FFF2-40B4-BE49-F238E27FC236}">
                <a16:creationId xmlns:a16="http://schemas.microsoft.com/office/drawing/2014/main" id="{BDDFF7E5-DFAB-800B-0192-2BD19E3E3A8E}"/>
              </a:ext>
            </a:extLst>
          </p:cNvPr>
          <p:cNvSpPr/>
          <p:nvPr/>
        </p:nvSpPr>
        <p:spPr>
          <a:xfrm>
            <a:off x="29030446" y="3686226"/>
            <a:ext cx="2314376" cy="5486400"/>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4000" dirty="0">
                <a:solidFill>
                  <a:schemeClr val="tx1"/>
                </a:solidFill>
                <a:latin typeface="+mj-lt"/>
              </a:rPr>
              <a:t>(Up2)</a:t>
            </a:r>
          </a:p>
        </p:txBody>
      </p:sp>
      <p:sp>
        <p:nvSpPr>
          <p:cNvPr id="1046" name="TextBox 1045">
            <a:extLst>
              <a:ext uri="{FF2B5EF4-FFF2-40B4-BE49-F238E27FC236}">
                <a16:creationId xmlns:a16="http://schemas.microsoft.com/office/drawing/2014/main" id="{E26F0E1B-C00B-E952-D180-7844FF584530}"/>
              </a:ext>
            </a:extLst>
          </p:cNvPr>
          <p:cNvSpPr txBox="1"/>
          <p:nvPr/>
        </p:nvSpPr>
        <p:spPr>
          <a:xfrm rot="16200000">
            <a:off x="29932646" y="6075482"/>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1048" name="TextBox 1047">
            <a:extLst>
              <a:ext uri="{FF2B5EF4-FFF2-40B4-BE49-F238E27FC236}">
                <a16:creationId xmlns:a16="http://schemas.microsoft.com/office/drawing/2014/main" id="{B3AC7815-9132-AF32-0405-9ABFBAEB5538}"/>
              </a:ext>
            </a:extLst>
          </p:cNvPr>
          <p:cNvSpPr txBox="1"/>
          <p:nvPr/>
        </p:nvSpPr>
        <p:spPr>
          <a:xfrm rot="19040335">
            <a:off x="29718045" y="8677647"/>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1051" name="TextBox 1050">
            <a:extLst>
              <a:ext uri="{FF2B5EF4-FFF2-40B4-BE49-F238E27FC236}">
                <a16:creationId xmlns:a16="http://schemas.microsoft.com/office/drawing/2014/main" id="{FC9BE15A-3956-6DF3-B82C-AFE92A902119}"/>
              </a:ext>
            </a:extLst>
          </p:cNvPr>
          <p:cNvSpPr txBox="1"/>
          <p:nvPr/>
        </p:nvSpPr>
        <p:spPr>
          <a:xfrm>
            <a:off x="27651714" y="9201304"/>
            <a:ext cx="3532239" cy="707886"/>
          </a:xfrm>
          <a:prstGeom prst="rect">
            <a:avLst/>
          </a:prstGeom>
          <a:noFill/>
        </p:spPr>
        <p:txBody>
          <a:bodyPr wrap="square" rtlCol="0">
            <a:spAutoFit/>
          </a:bodyPr>
          <a:lstStyle/>
          <a:p>
            <a:pPr algn="ctr"/>
            <a:r>
              <a:rPr lang="en-US" sz="4000">
                <a:solidFill>
                  <a:schemeClr val="bg1"/>
                </a:solidFill>
                <a:latin typeface="+mj-lt"/>
              </a:rPr>
              <a:t>2 x 50 </a:t>
            </a:r>
            <a:r>
              <a:rPr lang="en-US" sz="4000" err="1">
                <a:solidFill>
                  <a:schemeClr val="bg1"/>
                </a:solidFill>
                <a:latin typeface="+mj-lt"/>
              </a:rPr>
              <a:t>ch</a:t>
            </a:r>
            <a:endParaRPr lang="en-US" sz="4000">
              <a:solidFill>
                <a:schemeClr val="bg1"/>
              </a:solidFill>
              <a:latin typeface="+mj-lt"/>
            </a:endParaRPr>
          </a:p>
        </p:txBody>
      </p:sp>
      <p:sp>
        <p:nvSpPr>
          <p:cNvPr id="1052" name="Arrow: Right 1051">
            <a:extLst>
              <a:ext uri="{FF2B5EF4-FFF2-40B4-BE49-F238E27FC236}">
                <a16:creationId xmlns:a16="http://schemas.microsoft.com/office/drawing/2014/main" id="{4F7D26EC-292E-BCB5-49BB-15F4B03A9C61}"/>
              </a:ext>
            </a:extLst>
          </p:cNvPr>
          <p:cNvSpPr/>
          <p:nvPr/>
        </p:nvSpPr>
        <p:spPr>
          <a:xfrm>
            <a:off x="8363533" y="6183114"/>
            <a:ext cx="18187669"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3" name="Arrow: Right 1052">
            <a:extLst>
              <a:ext uri="{FF2B5EF4-FFF2-40B4-BE49-F238E27FC236}">
                <a16:creationId xmlns:a16="http://schemas.microsoft.com/office/drawing/2014/main" id="{D1F32898-E049-7007-210E-A0DCF6B4CC32}"/>
              </a:ext>
            </a:extLst>
          </p:cNvPr>
          <p:cNvSpPr/>
          <p:nvPr/>
        </p:nvSpPr>
        <p:spPr>
          <a:xfrm>
            <a:off x="11254843" y="11052629"/>
            <a:ext cx="11280697"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4" name="Arrow: Right 1053">
            <a:extLst>
              <a:ext uri="{FF2B5EF4-FFF2-40B4-BE49-F238E27FC236}">
                <a16:creationId xmlns:a16="http://schemas.microsoft.com/office/drawing/2014/main" id="{86BC4847-631F-7E3A-AB8C-11C35A3F556C}"/>
              </a:ext>
            </a:extLst>
          </p:cNvPr>
          <p:cNvSpPr/>
          <p:nvPr/>
        </p:nvSpPr>
        <p:spPr>
          <a:xfrm>
            <a:off x="13538774" y="15020872"/>
            <a:ext cx="3864943"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5" name="Arrow: Bent-Up 1054">
            <a:extLst>
              <a:ext uri="{FF2B5EF4-FFF2-40B4-BE49-F238E27FC236}">
                <a16:creationId xmlns:a16="http://schemas.microsoft.com/office/drawing/2014/main" id="{57B95C6C-E3E1-37C1-9D67-0B03EFD31C73}"/>
              </a:ext>
            </a:extLst>
          </p:cNvPr>
          <p:cNvSpPr/>
          <p:nvPr/>
        </p:nvSpPr>
        <p:spPr>
          <a:xfrm>
            <a:off x="18793699" y="17069667"/>
            <a:ext cx="5164693"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6" name="Arrow: Bent-Up 1055">
            <a:extLst>
              <a:ext uri="{FF2B5EF4-FFF2-40B4-BE49-F238E27FC236}">
                <a16:creationId xmlns:a16="http://schemas.microsoft.com/office/drawing/2014/main" id="{ABA6A560-C6A8-FD00-1E7A-D96A91A81952}"/>
              </a:ext>
            </a:extLst>
          </p:cNvPr>
          <p:cNvSpPr/>
          <p:nvPr/>
        </p:nvSpPr>
        <p:spPr>
          <a:xfrm>
            <a:off x="26083973" y="13749238"/>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7" name="Arrow: Bent-Up 1056">
            <a:extLst>
              <a:ext uri="{FF2B5EF4-FFF2-40B4-BE49-F238E27FC236}">
                <a16:creationId xmlns:a16="http://schemas.microsoft.com/office/drawing/2014/main" id="{DB421D09-3756-A7BC-A6F9-87DB2BC9AA3D}"/>
              </a:ext>
            </a:extLst>
          </p:cNvPr>
          <p:cNvSpPr/>
          <p:nvPr/>
        </p:nvSpPr>
        <p:spPr>
          <a:xfrm>
            <a:off x="29245275" y="10245991"/>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9" name="Arrow: Bent-Up 1058">
            <a:extLst>
              <a:ext uri="{FF2B5EF4-FFF2-40B4-BE49-F238E27FC236}">
                <a16:creationId xmlns:a16="http://schemas.microsoft.com/office/drawing/2014/main" id="{1F9BD8D2-5C85-B593-1B6B-3E9F57C4C7C0}"/>
              </a:ext>
            </a:extLst>
          </p:cNvPr>
          <p:cNvSpPr/>
          <p:nvPr/>
        </p:nvSpPr>
        <p:spPr>
          <a:xfrm rot="5400000">
            <a:off x="7171093" y="14740841"/>
            <a:ext cx="1658472" cy="1269491"/>
          </a:xfrm>
          <a:prstGeom prst="bentUpArrow">
            <a:avLst>
              <a:gd name="adj1" fmla="val 25196"/>
              <a:gd name="adj2" fmla="val 36937"/>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60" name="Arrow: Bent-Up 1059">
            <a:extLst>
              <a:ext uri="{FF2B5EF4-FFF2-40B4-BE49-F238E27FC236}">
                <a16:creationId xmlns:a16="http://schemas.microsoft.com/office/drawing/2014/main" id="{75020050-F237-87E2-8BAC-DB8B85ABC208}"/>
              </a:ext>
            </a:extLst>
          </p:cNvPr>
          <p:cNvSpPr/>
          <p:nvPr/>
        </p:nvSpPr>
        <p:spPr>
          <a:xfrm rot="5400000">
            <a:off x="11253077" y="16263636"/>
            <a:ext cx="1658474" cy="3532239"/>
          </a:xfrm>
          <a:prstGeom prst="bentUpArrow">
            <a:avLst>
              <a:gd name="adj1" fmla="val 21808"/>
              <a:gd name="adj2" fmla="val 29835"/>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61" name="Arrow: Bent-Up 1060">
            <a:extLst>
              <a:ext uri="{FF2B5EF4-FFF2-40B4-BE49-F238E27FC236}">
                <a16:creationId xmlns:a16="http://schemas.microsoft.com/office/drawing/2014/main" id="{39BA5F06-4BF0-FB90-2C5E-71B7F541E792}"/>
              </a:ext>
            </a:extLst>
          </p:cNvPr>
          <p:cNvSpPr/>
          <p:nvPr/>
        </p:nvSpPr>
        <p:spPr>
          <a:xfrm rot="5400000">
            <a:off x="5389392" y="11219749"/>
            <a:ext cx="1328239" cy="1231486"/>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 name="Arrow: Right 1">
            <a:extLst>
              <a:ext uri="{FF2B5EF4-FFF2-40B4-BE49-F238E27FC236}">
                <a16:creationId xmlns:a16="http://schemas.microsoft.com/office/drawing/2014/main" id="{4763B0C1-59C8-2B8D-EA53-8A4B52A96CBE}"/>
              </a:ext>
            </a:extLst>
          </p:cNvPr>
          <p:cNvSpPr/>
          <p:nvPr/>
        </p:nvSpPr>
        <p:spPr>
          <a:xfrm>
            <a:off x="31553518" y="7068112"/>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4" name="Picture 3" descr="A dog sitting on a rug&#10;&#10;Description automatically generated">
            <a:extLst>
              <a:ext uri="{FF2B5EF4-FFF2-40B4-BE49-F238E27FC236}">
                <a16:creationId xmlns:a16="http://schemas.microsoft.com/office/drawing/2014/main" id="{AC9D255D-5B5C-FD56-2014-53918E929076}"/>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645618" y="4710333"/>
            <a:ext cx="6041993" cy="4048941"/>
          </a:xfrm>
          <a:prstGeom prst="rect">
            <a:avLst/>
          </a:prstGeom>
          <a:scene3d>
            <a:camera prst="isometricOffAxis2Right"/>
            <a:lightRig rig="threePt" dir="t"/>
          </a:scene3d>
        </p:spPr>
      </p:pic>
      <p:sp>
        <p:nvSpPr>
          <p:cNvPr id="5" name="Cube 4">
            <a:extLst>
              <a:ext uri="{FF2B5EF4-FFF2-40B4-BE49-F238E27FC236}">
                <a16:creationId xmlns:a16="http://schemas.microsoft.com/office/drawing/2014/main" id="{6B3D2B31-2C1A-76F5-0134-A2B1BCC45F39}"/>
              </a:ext>
            </a:extLst>
          </p:cNvPr>
          <p:cNvSpPr/>
          <p:nvPr/>
        </p:nvSpPr>
        <p:spPr>
          <a:xfrm>
            <a:off x="4830224" y="3838996"/>
            <a:ext cx="2561317" cy="5486400"/>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3200" dirty="0">
                <a:solidFill>
                  <a:schemeClr val="tx1"/>
                </a:solidFill>
                <a:latin typeface="+mj-lt"/>
              </a:rPr>
              <a:t>(Down0)</a:t>
            </a:r>
          </a:p>
        </p:txBody>
      </p:sp>
      <p:sp>
        <p:nvSpPr>
          <p:cNvPr id="6" name="TextBox 5">
            <a:extLst>
              <a:ext uri="{FF2B5EF4-FFF2-40B4-BE49-F238E27FC236}">
                <a16:creationId xmlns:a16="http://schemas.microsoft.com/office/drawing/2014/main" id="{03877672-5841-9176-412B-C1DED0C06D24}"/>
              </a:ext>
            </a:extLst>
          </p:cNvPr>
          <p:cNvSpPr txBox="1"/>
          <p:nvPr/>
        </p:nvSpPr>
        <p:spPr>
          <a:xfrm rot="16200000">
            <a:off x="5978058" y="5794065"/>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10" name="TextBox 9">
            <a:extLst>
              <a:ext uri="{FF2B5EF4-FFF2-40B4-BE49-F238E27FC236}">
                <a16:creationId xmlns:a16="http://schemas.microsoft.com/office/drawing/2014/main" id="{CD484621-28FA-7363-1171-63424FE52CFA}"/>
              </a:ext>
            </a:extLst>
          </p:cNvPr>
          <p:cNvSpPr txBox="1"/>
          <p:nvPr/>
        </p:nvSpPr>
        <p:spPr>
          <a:xfrm rot="18810285">
            <a:off x="5651435" y="8819316"/>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14" name="TextBox 13">
            <a:extLst>
              <a:ext uri="{FF2B5EF4-FFF2-40B4-BE49-F238E27FC236}">
                <a16:creationId xmlns:a16="http://schemas.microsoft.com/office/drawing/2014/main" id="{5CA96C30-2D13-7DEC-EBE2-B90FFC03B5B0}"/>
              </a:ext>
            </a:extLst>
          </p:cNvPr>
          <p:cNvSpPr txBox="1"/>
          <p:nvPr/>
        </p:nvSpPr>
        <p:spPr>
          <a:xfrm>
            <a:off x="3795210" y="9464995"/>
            <a:ext cx="3532239" cy="707886"/>
          </a:xfrm>
          <a:prstGeom prst="rect">
            <a:avLst/>
          </a:prstGeom>
          <a:noFill/>
        </p:spPr>
        <p:txBody>
          <a:bodyPr wrap="square" rtlCol="0">
            <a:spAutoFit/>
          </a:bodyPr>
          <a:lstStyle/>
          <a:p>
            <a:pPr algn="ctr"/>
            <a:r>
              <a:rPr lang="en-US" sz="4000">
                <a:solidFill>
                  <a:schemeClr val="bg1"/>
                </a:solidFill>
                <a:latin typeface="+mj-lt"/>
              </a:rPr>
              <a:t>50 </a:t>
            </a:r>
            <a:r>
              <a:rPr lang="en-US" sz="4000" err="1">
                <a:solidFill>
                  <a:schemeClr val="bg1"/>
                </a:solidFill>
                <a:latin typeface="+mj-lt"/>
              </a:rPr>
              <a:t>ch</a:t>
            </a:r>
            <a:endParaRPr lang="en-US" sz="4000">
              <a:solidFill>
                <a:schemeClr val="bg1"/>
              </a:solidFill>
              <a:latin typeface="+mj-lt"/>
            </a:endParaRPr>
          </a:p>
        </p:txBody>
      </p:sp>
      <p:sp>
        <p:nvSpPr>
          <p:cNvPr id="15" name="Arrow: Right 14">
            <a:extLst>
              <a:ext uri="{FF2B5EF4-FFF2-40B4-BE49-F238E27FC236}">
                <a16:creationId xmlns:a16="http://schemas.microsoft.com/office/drawing/2014/main" id="{5E07D9E4-60A2-87A0-EE47-F7AEFAEC5297}"/>
              </a:ext>
            </a:extLst>
          </p:cNvPr>
          <p:cNvSpPr/>
          <p:nvPr/>
        </p:nvSpPr>
        <p:spPr>
          <a:xfrm>
            <a:off x="3522298" y="7898141"/>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91280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Transposed Convolution</a:t>
            </a:r>
          </a:p>
        </p:txBody>
      </p:sp>
    </p:spTree>
    <p:extLst>
      <p:ext uri="{BB962C8B-B14F-4D97-AF65-F5344CB8AC3E}">
        <p14:creationId xmlns:p14="http://schemas.microsoft.com/office/powerpoint/2010/main" val="1377636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extLst>
              <p:ext uri="{D42A27DB-BD31-4B8C-83A1-F6EECF244321}">
                <p14:modId xmlns:p14="http://schemas.microsoft.com/office/powerpoint/2010/main" val="768917768"/>
              </p:ext>
            </p:extLst>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1755991177"/>
              </p:ext>
            </p:extLst>
          </p:nvPr>
        </p:nvGraphicFramePr>
        <p:xfrm>
          <a:off x="14121581" y="8525061"/>
          <a:ext cx="8332839" cy="8250984"/>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gridCol w="2777613">
                  <a:extLst>
                    <a:ext uri="{9D8B030D-6E8A-4147-A177-3AD203B41FA5}">
                      <a16:colId xmlns:a16="http://schemas.microsoft.com/office/drawing/2014/main" val="1976008074"/>
                    </a:ext>
                  </a:extLst>
                </a:gridCol>
              </a:tblGrid>
              <a:tr h="2750328">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2750328">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9" name="TextBox 8">
            <a:extLst>
              <a:ext uri="{FF2B5EF4-FFF2-40B4-BE49-F238E27FC236}">
                <a16:creationId xmlns:a16="http://schemas.microsoft.com/office/drawing/2014/main" id="{BC2CB022-285C-5124-7C1A-718AC19A527C}"/>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10" name="TextBox 9">
            <a:extLst>
              <a:ext uri="{FF2B5EF4-FFF2-40B4-BE49-F238E27FC236}">
                <a16:creationId xmlns:a16="http://schemas.microsoft.com/office/drawing/2014/main" id="{D842EDB7-C794-A045-8B11-FA4AAF998AC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graphicFrame>
        <p:nvGraphicFramePr>
          <p:cNvPr id="12" name="Table 3">
            <a:extLst>
              <a:ext uri="{FF2B5EF4-FFF2-40B4-BE49-F238E27FC236}">
                <a16:creationId xmlns:a16="http://schemas.microsoft.com/office/drawing/2014/main" id="{6ACC5FCB-04C8-5921-F908-6FE6925F7676}"/>
              </a:ext>
            </a:extLst>
          </p:cNvPr>
          <p:cNvGraphicFramePr>
            <a:graphicFrameLocks noGrp="1"/>
          </p:cNvGraphicFramePr>
          <p:nvPr>
            <p:extLst>
              <p:ext uri="{D42A27DB-BD31-4B8C-83A1-F6EECF244321}">
                <p14:modId xmlns:p14="http://schemas.microsoft.com/office/powerpoint/2010/main" val="4178235647"/>
              </p:ext>
            </p:extLst>
          </p:nvPr>
        </p:nvGraphicFramePr>
        <p:xfrm>
          <a:off x="26130108"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endParaRPr lang="en-US" sz="6000" b="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0" b="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2750328">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bl>
          </a:graphicData>
        </a:graphic>
      </p:graphicFrame>
      <p:sp>
        <p:nvSpPr>
          <p:cNvPr id="14" name="TextBox 13">
            <a:extLst>
              <a:ext uri="{FF2B5EF4-FFF2-40B4-BE49-F238E27FC236}">
                <a16:creationId xmlns:a16="http://schemas.microsoft.com/office/drawing/2014/main" id="{CD5A1237-349F-E277-0ED4-639891E3F704}"/>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spTree>
    <p:extLst>
      <p:ext uri="{BB962C8B-B14F-4D97-AF65-F5344CB8AC3E}">
        <p14:creationId xmlns:p14="http://schemas.microsoft.com/office/powerpoint/2010/main" val="168000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1292185022"/>
              </p:ext>
            </p:extLst>
          </p:nvPr>
        </p:nvGraphicFramePr>
        <p:xfrm>
          <a:off x="14121581" y="8525061"/>
          <a:ext cx="8332839" cy="8250984"/>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gridCol w="2777613">
                  <a:extLst>
                    <a:ext uri="{9D8B030D-6E8A-4147-A177-3AD203B41FA5}">
                      <a16:colId xmlns:a16="http://schemas.microsoft.com/office/drawing/2014/main" val="1976008074"/>
                    </a:ext>
                  </a:extLst>
                </a:gridCol>
              </a:tblGrid>
              <a:tr h="2750328">
                <a:tc>
                  <a:txBody>
                    <a:bodyPr/>
                    <a:lstStyle/>
                    <a:p>
                      <a:pPr algn="ctr"/>
                      <a:r>
                        <a:rPr lang="en-US" sz="6000" b="0">
                          <a:solidFill>
                            <a:schemeClr val="bg1"/>
                          </a:solidFill>
                          <a:latin typeface="+mn-lt"/>
                        </a:rPr>
                        <a:t>1 • .25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0 • .25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2750328">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9" name="TextBox 8">
            <a:extLst>
              <a:ext uri="{FF2B5EF4-FFF2-40B4-BE49-F238E27FC236}">
                <a16:creationId xmlns:a16="http://schemas.microsoft.com/office/drawing/2014/main" id="{BC2CB022-285C-5124-7C1A-718AC19A527C}"/>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10" name="TextBox 9">
            <a:extLst>
              <a:ext uri="{FF2B5EF4-FFF2-40B4-BE49-F238E27FC236}">
                <a16:creationId xmlns:a16="http://schemas.microsoft.com/office/drawing/2014/main" id="{D842EDB7-C794-A045-8B11-FA4AAF998AC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graphicFrame>
        <p:nvGraphicFramePr>
          <p:cNvPr id="12" name="Table 3">
            <a:extLst>
              <a:ext uri="{FF2B5EF4-FFF2-40B4-BE49-F238E27FC236}">
                <a16:creationId xmlns:a16="http://schemas.microsoft.com/office/drawing/2014/main" id="{6ACC5FCB-04C8-5921-F908-6FE6925F7676}"/>
              </a:ext>
            </a:extLst>
          </p:cNvPr>
          <p:cNvGraphicFramePr>
            <a:graphicFrameLocks noGrp="1"/>
          </p:cNvGraphicFramePr>
          <p:nvPr>
            <p:extLst>
              <p:ext uri="{D42A27DB-BD31-4B8C-83A1-F6EECF244321}">
                <p14:modId xmlns:p14="http://schemas.microsoft.com/office/powerpoint/2010/main" val="1712659498"/>
              </p:ext>
            </p:extLst>
          </p:nvPr>
        </p:nvGraphicFramePr>
        <p:xfrm>
          <a:off x="26130108"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endParaRPr lang="en-US" sz="6000" b="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2750328">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bl>
          </a:graphicData>
        </a:graphic>
      </p:graphicFrame>
      <p:sp>
        <p:nvSpPr>
          <p:cNvPr id="14" name="TextBox 13">
            <a:extLst>
              <a:ext uri="{FF2B5EF4-FFF2-40B4-BE49-F238E27FC236}">
                <a16:creationId xmlns:a16="http://schemas.microsoft.com/office/drawing/2014/main" id="{CD5A1237-349F-E277-0ED4-639891E3F704}"/>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spTree>
    <p:extLst>
      <p:ext uri="{BB962C8B-B14F-4D97-AF65-F5344CB8AC3E}">
        <p14:creationId xmlns:p14="http://schemas.microsoft.com/office/powerpoint/2010/main" val="332701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248295466"/>
              </p:ext>
            </p:extLst>
          </p:nvPr>
        </p:nvGraphicFramePr>
        <p:xfrm>
          <a:off x="14121581" y="8525061"/>
          <a:ext cx="8332839" cy="8250984"/>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gridCol w="2777613">
                  <a:extLst>
                    <a:ext uri="{9D8B030D-6E8A-4147-A177-3AD203B41FA5}">
                      <a16:colId xmlns:a16="http://schemas.microsoft.com/office/drawing/2014/main" val="1976008074"/>
                    </a:ext>
                  </a:extLst>
                </a:gridCol>
              </a:tblGrid>
              <a:tr h="2750328">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 • .25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1 • .25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r h="2750328">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9" name="TextBox 8">
            <a:extLst>
              <a:ext uri="{FF2B5EF4-FFF2-40B4-BE49-F238E27FC236}">
                <a16:creationId xmlns:a16="http://schemas.microsoft.com/office/drawing/2014/main" id="{BC2CB022-285C-5124-7C1A-718AC19A527C}"/>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10" name="TextBox 9">
            <a:extLst>
              <a:ext uri="{FF2B5EF4-FFF2-40B4-BE49-F238E27FC236}">
                <a16:creationId xmlns:a16="http://schemas.microsoft.com/office/drawing/2014/main" id="{D842EDB7-C794-A045-8B11-FA4AAF998AC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4" name="TextBox 13">
            <a:extLst>
              <a:ext uri="{FF2B5EF4-FFF2-40B4-BE49-F238E27FC236}">
                <a16:creationId xmlns:a16="http://schemas.microsoft.com/office/drawing/2014/main" id="{CD5A1237-349F-E277-0ED4-639891E3F704}"/>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2" name="Table 3">
            <a:extLst>
              <a:ext uri="{FF2B5EF4-FFF2-40B4-BE49-F238E27FC236}">
                <a16:creationId xmlns:a16="http://schemas.microsoft.com/office/drawing/2014/main" id="{6E7FA29A-DBF9-3313-DA5C-EE092A77966A}"/>
              </a:ext>
            </a:extLst>
          </p:cNvPr>
          <p:cNvGraphicFramePr>
            <a:graphicFrameLocks noGrp="1"/>
          </p:cNvGraphicFramePr>
          <p:nvPr>
            <p:extLst>
              <p:ext uri="{D42A27DB-BD31-4B8C-83A1-F6EECF244321}">
                <p14:modId xmlns:p14="http://schemas.microsoft.com/office/powerpoint/2010/main" val="6133808"/>
              </p:ext>
            </p:extLst>
          </p:nvPr>
        </p:nvGraphicFramePr>
        <p:xfrm>
          <a:off x="26130108"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bl>
          </a:graphicData>
        </a:graphic>
      </p:graphicFrame>
    </p:spTree>
    <p:extLst>
      <p:ext uri="{BB962C8B-B14F-4D97-AF65-F5344CB8AC3E}">
        <p14:creationId xmlns:p14="http://schemas.microsoft.com/office/powerpoint/2010/main" val="3974920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386852162"/>
              </p:ext>
            </p:extLst>
          </p:nvPr>
        </p:nvGraphicFramePr>
        <p:xfrm>
          <a:off x="14121581" y="8525061"/>
          <a:ext cx="8332839" cy="8250984"/>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gridCol w="2777613">
                  <a:extLst>
                    <a:ext uri="{9D8B030D-6E8A-4147-A177-3AD203B41FA5}">
                      <a16:colId xmlns:a16="http://schemas.microsoft.com/office/drawing/2014/main" val="1976008074"/>
                    </a:ext>
                  </a:extLst>
                </a:gridCol>
              </a:tblGrid>
              <a:tr h="2750328">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2750328">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9" name="TextBox 8">
            <a:extLst>
              <a:ext uri="{FF2B5EF4-FFF2-40B4-BE49-F238E27FC236}">
                <a16:creationId xmlns:a16="http://schemas.microsoft.com/office/drawing/2014/main" id="{BC2CB022-285C-5124-7C1A-718AC19A527C}"/>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10" name="TextBox 9">
            <a:extLst>
              <a:ext uri="{FF2B5EF4-FFF2-40B4-BE49-F238E27FC236}">
                <a16:creationId xmlns:a16="http://schemas.microsoft.com/office/drawing/2014/main" id="{D842EDB7-C794-A045-8B11-FA4AAF998AC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4" name="TextBox 13">
            <a:extLst>
              <a:ext uri="{FF2B5EF4-FFF2-40B4-BE49-F238E27FC236}">
                <a16:creationId xmlns:a16="http://schemas.microsoft.com/office/drawing/2014/main" id="{CD5A1237-349F-E277-0ED4-639891E3F704}"/>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2" name="Table 3">
            <a:extLst>
              <a:ext uri="{FF2B5EF4-FFF2-40B4-BE49-F238E27FC236}">
                <a16:creationId xmlns:a16="http://schemas.microsoft.com/office/drawing/2014/main" id="{068E3102-2395-7219-073C-1991CF741A0A}"/>
              </a:ext>
            </a:extLst>
          </p:cNvPr>
          <p:cNvGraphicFramePr>
            <a:graphicFrameLocks noGrp="1"/>
          </p:cNvGraphicFramePr>
          <p:nvPr>
            <p:extLst>
              <p:ext uri="{D42A27DB-BD31-4B8C-83A1-F6EECF244321}">
                <p14:modId xmlns:p14="http://schemas.microsoft.com/office/powerpoint/2010/main" val="2050016723"/>
              </p:ext>
            </p:extLst>
          </p:nvPr>
        </p:nvGraphicFramePr>
        <p:xfrm>
          <a:off x="26130108"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bl>
          </a:graphicData>
        </a:graphic>
      </p:graphicFrame>
    </p:spTree>
    <p:extLst>
      <p:ext uri="{BB962C8B-B14F-4D97-AF65-F5344CB8AC3E}">
        <p14:creationId xmlns:p14="http://schemas.microsoft.com/office/powerpoint/2010/main" val="1036166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 Review</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2335427050"/>
              </p:ext>
            </p:extLst>
          </p:nvPr>
        </p:nvGraphicFramePr>
        <p:xfrm>
          <a:off x="14121581" y="8525061"/>
          <a:ext cx="8332839" cy="8250984"/>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gridCol w="2777613">
                  <a:extLst>
                    <a:ext uri="{9D8B030D-6E8A-4147-A177-3AD203B41FA5}">
                      <a16:colId xmlns:a16="http://schemas.microsoft.com/office/drawing/2014/main" val="1976008074"/>
                    </a:ext>
                  </a:extLst>
                </a:gridCol>
              </a:tblGrid>
              <a:tr h="2750328">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0</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r h="2750328">
                <a:tc>
                  <a:txBody>
                    <a:bodyPr/>
                    <a:lstStyle/>
                    <a:p>
                      <a:pPr algn="ctr"/>
                      <a:r>
                        <a:rPr lang="en-US" sz="6000">
                          <a:solidFill>
                            <a:schemeClr val="bg1"/>
                          </a:solidFill>
                          <a:latin typeface="+mn-lt"/>
                        </a:rPr>
                        <a:t>1</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1 </a:t>
                      </a:r>
                      <a:r>
                        <a:rPr lang="en-US" sz="6000" b="0">
                          <a:solidFill>
                            <a:schemeClr val="bg1"/>
                          </a:solidFill>
                          <a:latin typeface="+mn-lt"/>
                        </a:rPr>
                        <a:t>• .25</a:t>
                      </a:r>
                      <a:endParaRPr lang="en-US" sz="6000">
                        <a:solidFill>
                          <a:schemeClr val="bg1"/>
                        </a:solidFill>
                        <a:latin typeface="+mn-lt"/>
                      </a:endParaRP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112843853"/>
                  </a:ext>
                </a:extLst>
              </a:tr>
            </a:tbl>
          </a:graphicData>
        </a:graphic>
      </p:graphicFrame>
      <p:sp>
        <p:nvSpPr>
          <p:cNvPr id="9" name="TextBox 8">
            <a:extLst>
              <a:ext uri="{FF2B5EF4-FFF2-40B4-BE49-F238E27FC236}">
                <a16:creationId xmlns:a16="http://schemas.microsoft.com/office/drawing/2014/main" id="{BC2CB022-285C-5124-7C1A-718AC19A527C}"/>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10" name="TextBox 9">
            <a:extLst>
              <a:ext uri="{FF2B5EF4-FFF2-40B4-BE49-F238E27FC236}">
                <a16:creationId xmlns:a16="http://schemas.microsoft.com/office/drawing/2014/main" id="{D842EDB7-C794-A045-8B11-FA4AAF998AC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4" name="TextBox 13">
            <a:extLst>
              <a:ext uri="{FF2B5EF4-FFF2-40B4-BE49-F238E27FC236}">
                <a16:creationId xmlns:a16="http://schemas.microsoft.com/office/drawing/2014/main" id="{CD5A1237-349F-E277-0ED4-639891E3F704}"/>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2" name="Table 3">
            <a:extLst>
              <a:ext uri="{FF2B5EF4-FFF2-40B4-BE49-F238E27FC236}">
                <a16:creationId xmlns:a16="http://schemas.microsoft.com/office/drawing/2014/main" id="{0715189D-4816-F55B-253E-D6C139EFA545}"/>
              </a:ext>
            </a:extLst>
          </p:cNvPr>
          <p:cNvGraphicFramePr>
            <a:graphicFrameLocks noGrp="1"/>
          </p:cNvGraphicFramePr>
          <p:nvPr>
            <p:extLst>
              <p:ext uri="{D42A27DB-BD31-4B8C-83A1-F6EECF244321}">
                <p14:modId xmlns:p14="http://schemas.microsoft.com/office/powerpoint/2010/main" val="1642596973"/>
              </p:ext>
            </p:extLst>
          </p:nvPr>
        </p:nvGraphicFramePr>
        <p:xfrm>
          <a:off x="26130108"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bg1"/>
                          </a:solidFill>
                          <a:latin typeface="+mn-lt"/>
                        </a:rPr>
                        <a:t>.5</a:t>
                      </a:r>
                    </a:p>
                  </a:txBody>
                  <a:tcPr marL="200246" marR="200246" marT="100124" marB="1001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spTree>
    <p:extLst>
      <p:ext uri="{BB962C8B-B14F-4D97-AF65-F5344CB8AC3E}">
        <p14:creationId xmlns:p14="http://schemas.microsoft.com/office/powerpoint/2010/main" val="3071117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Image Upscaling</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2381950412"/>
              </p:ext>
            </p:extLst>
          </p:nvPr>
        </p:nvGraphicFramePr>
        <p:xfrm>
          <a:off x="15830623" y="10217316"/>
          <a:ext cx="4914753" cy="4866474"/>
        </p:xfrm>
        <a:graphic>
          <a:graphicData uri="http://schemas.openxmlformats.org/drawingml/2006/table">
            <a:tbl>
              <a:tblPr firstRow="1" bandRow="1">
                <a:tableStyleId>{5C22544A-7EE6-4342-B048-85BDC9FD1C3A}</a:tableStyleId>
              </a:tblPr>
              <a:tblGrid>
                <a:gridCol w="1638251">
                  <a:extLst>
                    <a:ext uri="{9D8B030D-6E8A-4147-A177-3AD203B41FA5}">
                      <a16:colId xmlns:a16="http://schemas.microsoft.com/office/drawing/2014/main" val="1419859712"/>
                    </a:ext>
                  </a:extLst>
                </a:gridCol>
                <a:gridCol w="1638251">
                  <a:extLst>
                    <a:ext uri="{9D8B030D-6E8A-4147-A177-3AD203B41FA5}">
                      <a16:colId xmlns:a16="http://schemas.microsoft.com/office/drawing/2014/main" val="1061514744"/>
                    </a:ext>
                  </a:extLst>
                </a:gridCol>
                <a:gridCol w="1638251">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B92EE6F7-8F0C-1E31-0C02-1D3A019DB975}"/>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5DB9B921-D494-0E4E-8495-1480228826BD}"/>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C2B274C1-F317-C44B-2697-D855A5E95FDB}"/>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9D9C92D0-A9D8-CBA8-E88D-768DF053D3B1}"/>
              </a:ext>
            </a:extLst>
          </p:cNvPr>
          <p:cNvGraphicFramePr>
            <a:graphicFrameLocks noGrp="1"/>
          </p:cNvGraphicFramePr>
          <p:nvPr>
            <p:extLst>
              <p:ext uri="{D42A27DB-BD31-4B8C-83A1-F6EECF244321}">
                <p14:modId xmlns:p14="http://schemas.microsoft.com/office/powerpoint/2010/main" val="3454151150"/>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Tree>
    <p:extLst>
      <p:ext uri="{BB962C8B-B14F-4D97-AF65-F5344CB8AC3E}">
        <p14:creationId xmlns:p14="http://schemas.microsoft.com/office/powerpoint/2010/main" val="672335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Image Upscaling</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4287728157"/>
              </p:ext>
            </p:extLst>
          </p:nvPr>
        </p:nvGraphicFramePr>
        <p:xfrm>
          <a:off x="14228065" y="8595158"/>
          <a:ext cx="8119870" cy="8110790"/>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1419859712"/>
                    </a:ext>
                  </a:extLst>
                </a:gridCol>
                <a:gridCol w="1623974">
                  <a:extLst>
                    <a:ext uri="{9D8B030D-6E8A-4147-A177-3AD203B41FA5}">
                      <a16:colId xmlns:a16="http://schemas.microsoft.com/office/drawing/2014/main" val="3896974687"/>
                    </a:ext>
                  </a:extLst>
                </a:gridCol>
                <a:gridCol w="1623974">
                  <a:extLst>
                    <a:ext uri="{9D8B030D-6E8A-4147-A177-3AD203B41FA5}">
                      <a16:colId xmlns:a16="http://schemas.microsoft.com/office/drawing/2014/main" val="1061514744"/>
                    </a:ext>
                  </a:extLst>
                </a:gridCol>
                <a:gridCol w="1623974">
                  <a:extLst>
                    <a:ext uri="{9D8B030D-6E8A-4147-A177-3AD203B41FA5}">
                      <a16:colId xmlns:a16="http://schemas.microsoft.com/office/drawing/2014/main" val="3229589065"/>
                    </a:ext>
                  </a:extLst>
                </a:gridCol>
                <a:gridCol w="1623974">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0191425"/>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74818CF5-BC6A-A55A-9BBF-275367D6B6BB}"/>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AAE6660B-2C69-7F1F-9D2D-4C2AA8482841}"/>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12EA2244-E57B-8846-EBDA-85BA8FA46A1A}"/>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E6BA219E-F5D9-C60F-DFE4-9EA01688F93C}"/>
              </a:ext>
            </a:extLst>
          </p:cNvPr>
          <p:cNvGraphicFramePr>
            <a:graphicFrameLocks noGrp="1"/>
          </p:cNvGraphicFramePr>
          <p:nvPr>
            <p:extLst>
              <p:ext uri="{D42A27DB-BD31-4B8C-83A1-F6EECF244321}">
                <p14:modId xmlns:p14="http://schemas.microsoft.com/office/powerpoint/2010/main" val="4052960507"/>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
        <p:nvSpPr>
          <p:cNvPr id="8" name="TextBox 7">
            <a:extLst>
              <a:ext uri="{FF2B5EF4-FFF2-40B4-BE49-F238E27FC236}">
                <a16:creationId xmlns:a16="http://schemas.microsoft.com/office/drawing/2014/main" id="{AF23AF25-FE93-7424-364E-6F14BFFFB7CB}"/>
              </a:ext>
            </a:extLst>
          </p:cNvPr>
          <p:cNvSpPr txBox="1"/>
          <p:nvPr/>
        </p:nvSpPr>
        <p:spPr>
          <a:xfrm>
            <a:off x="15988799" y="6706583"/>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2</a:t>
            </a:r>
          </a:p>
        </p:txBody>
      </p:sp>
    </p:spTree>
    <p:extLst>
      <p:ext uri="{BB962C8B-B14F-4D97-AF65-F5344CB8AC3E}">
        <p14:creationId xmlns:p14="http://schemas.microsoft.com/office/powerpoint/2010/main" val="3296701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School desk with books and pencils with chalkboard in background">
            <a:extLst>
              <a:ext uri="{FF2B5EF4-FFF2-40B4-BE49-F238E27FC236}">
                <a16:creationId xmlns:a16="http://schemas.microsoft.com/office/drawing/2014/main" id="{363A2E95-6943-0201-9340-42CB4984BDF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395" r="23395"/>
          <a:stretch>
            <a:fillRect/>
          </a:stretch>
        </p:blipFill>
        <p:spPr/>
      </p:pic>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p:txBody>
          <a:bodyPr/>
          <a:lstStyle/>
          <a:p>
            <a:r>
              <a:rPr lang="en-US"/>
              <a:t>Prerequisites</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p:txBody>
          <a:bodyPr anchor="ctr"/>
          <a:lstStyle/>
          <a:p>
            <a:r>
              <a:rPr lang="en-US"/>
              <a:t>Basic familiarity with convolutional neural networks (CNNs)</a:t>
            </a:r>
          </a:p>
          <a:p>
            <a:r>
              <a:rPr lang="en-US"/>
              <a:t>Basic familiarity with a deep learning framework such as:</a:t>
            </a:r>
          </a:p>
          <a:p>
            <a:pPr lvl="1"/>
            <a:r>
              <a:rPr lang="en-US" err="1"/>
              <a:t>PyTorch</a:t>
            </a:r>
            <a:endParaRPr lang="en-US"/>
          </a:p>
          <a:p>
            <a:pPr lvl="1"/>
            <a:r>
              <a:rPr lang="en-US"/>
              <a:t>TensorFlow</a:t>
            </a:r>
          </a:p>
        </p:txBody>
      </p:sp>
      <p:sp>
        <p:nvSpPr>
          <p:cNvPr id="4" name="Text Placeholder 3">
            <a:extLst>
              <a:ext uri="{FF2B5EF4-FFF2-40B4-BE49-F238E27FC236}">
                <a16:creationId xmlns:a16="http://schemas.microsoft.com/office/drawing/2014/main" id="{54829AD6-5945-15D1-5EA2-BE9FB309A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7673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Image Upscaling</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2131315685"/>
              </p:ext>
            </p:extLst>
          </p:nvPr>
        </p:nvGraphicFramePr>
        <p:xfrm>
          <a:off x="14228065" y="8595158"/>
          <a:ext cx="8119870" cy="8110790"/>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1419859712"/>
                    </a:ext>
                  </a:extLst>
                </a:gridCol>
                <a:gridCol w="1623974">
                  <a:extLst>
                    <a:ext uri="{9D8B030D-6E8A-4147-A177-3AD203B41FA5}">
                      <a16:colId xmlns:a16="http://schemas.microsoft.com/office/drawing/2014/main" val="3896974687"/>
                    </a:ext>
                  </a:extLst>
                </a:gridCol>
                <a:gridCol w="1623974">
                  <a:extLst>
                    <a:ext uri="{9D8B030D-6E8A-4147-A177-3AD203B41FA5}">
                      <a16:colId xmlns:a16="http://schemas.microsoft.com/office/drawing/2014/main" val="1061514744"/>
                    </a:ext>
                  </a:extLst>
                </a:gridCol>
                <a:gridCol w="1623974">
                  <a:extLst>
                    <a:ext uri="{9D8B030D-6E8A-4147-A177-3AD203B41FA5}">
                      <a16:colId xmlns:a16="http://schemas.microsoft.com/office/drawing/2014/main" val="3229589065"/>
                    </a:ext>
                  </a:extLst>
                </a:gridCol>
                <a:gridCol w="1623974">
                  <a:extLst>
                    <a:ext uri="{9D8B030D-6E8A-4147-A177-3AD203B41FA5}">
                      <a16:colId xmlns:a16="http://schemas.microsoft.com/office/drawing/2014/main" val="1976008074"/>
                    </a:ext>
                  </a:extLst>
                </a:gridCol>
              </a:tblGrid>
              <a:tr h="1622158">
                <a:tc>
                  <a:txBody>
                    <a:bodyPr/>
                    <a:lstStyle/>
                    <a:p>
                      <a:pPr algn="ctr"/>
                      <a:r>
                        <a:rPr lang="en-US" sz="3600" b="0">
                          <a:solidFill>
                            <a:sysClr val="windowText" lastClr="000000"/>
                          </a:solidFill>
                          <a:latin typeface="+mn-lt"/>
                        </a:rPr>
                        <a:t>1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981756"/>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191425"/>
                  </a:ext>
                </a:extLst>
              </a:tr>
              <a:tr h="1622158">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74818CF5-BC6A-A55A-9BBF-275367D6B6BB}"/>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AAE6660B-2C69-7F1F-9D2D-4C2AA8482841}"/>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12EA2244-E57B-8846-EBDA-85BA8FA46A1A}"/>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E6BA219E-F5D9-C60F-DFE4-9EA01688F93C}"/>
              </a:ext>
            </a:extLst>
          </p:cNvPr>
          <p:cNvGraphicFramePr>
            <a:graphicFrameLocks noGrp="1"/>
          </p:cNvGraphicFramePr>
          <p:nvPr>
            <p:extLst>
              <p:ext uri="{D42A27DB-BD31-4B8C-83A1-F6EECF244321}">
                <p14:modId xmlns:p14="http://schemas.microsoft.com/office/powerpoint/2010/main" val="1318023825"/>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
        <p:nvSpPr>
          <p:cNvPr id="8" name="TextBox 7">
            <a:extLst>
              <a:ext uri="{FF2B5EF4-FFF2-40B4-BE49-F238E27FC236}">
                <a16:creationId xmlns:a16="http://schemas.microsoft.com/office/drawing/2014/main" id="{AF23AF25-FE93-7424-364E-6F14BFFFB7CB}"/>
              </a:ext>
            </a:extLst>
          </p:cNvPr>
          <p:cNvSpPr txBox="1"/>
          <p:nvPr/>
        </p:nvSpPr>
        <p:spPr>
          <a:xfrm>
            <a:off x="15988799" y="6706583"/>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2</a:t>
            </a:r>
          </a:p>
        </p:txBody>
      </p:sp>
    </p:spTree>
    <p:extLst>
      <p:ext uri="{BB962C8B-B14F-4D97-AF65-F5344CB8AC3E}">
        <p14:creationId xmlns:p14="http://schemas.microsoft.com/office/powerpoint/2010/main" val="631074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Image Upscaling</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3273589982"/>
              </p:ext>
            </p:extLst>
          </p:nvPr>
        </p:nvGraphicFramePr>
        <p:xfrm>
          <a:off x="14228065" y="8595158"/>
          <a:ext cx="8119870" cy="8110790"/>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1419859712"/>
                    </a:ext>
                  </a:extLst>
                </a:gridCol>
                <a:gridCol w="1623974">
                  <a:extLst>
                    <a:ext uri="{9D8B030D-6E8A-4147-A177-3AD203B41FA5}">
                      <a16:colId xmlns:a16="http://schemas.microsoft.com/office/drawing/2014/main" val="3896974687"/>
                    </a:ext>
                  </a:extLst>
                </a:gridCol>
                <a:gridCol w="1623974">
                  <a:extLst>
                    <a:ext uri="{9D8B030D-6E8A-4147-A177-3AD203B41FA5}">
                      <a16:colId xmlns:a16="http://schemas.microsoft.com/office/drawing/2014/main" val="1061514744"/>
                    </a:ext>
                  </a:extLst>
                </a:gridCol>
                <a:gridCol w="1623974">
                  <a:extLst>
                    <a:ext uri="{9D8B030D-6E8A-4147-A177-3AD203B41FA5}">
                      <a16:colId xmlns:a16="http://schemas.microsoft.com/office/drawing/2014/main" val="3229589065"/>
                    </a:ext>
                  </a:extLst>
                </a:gridCol>
                <a:gridCol w="1623974">
                  <a:extLst>
                    <a:ext uri="{9D8B030D-6E8A-4147-A177-3AD203B41FA5}">
                      <a16:colId xmlns:a16="http://schemas.microsoft.com/office/drawing/2014/main" val="1976008074"/>
                    </a:ext>
                  </a:extLst>
                </a:gridCol>
              </a:tblGrid>
              <a:tr h="1622158">
                <a:tc>
                  <a:txBody>
                    <a:bodyPr/>
                    <a:lstStyle/>
                    <a:p>
                      <a:pPr algn="ctr"/>
                      <a:r>
                        <a:rPr lang="en-US" sz="6000" b="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3600" b="0">
                          <a:solidFill>
                            <a:sysClr val="windowText" lastClr="000000"/>
                          </a:solidFill>
                          <a:latin typeface="+mn-lt"/>
                        </a:rPr>
                        <a:t>0 • .25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981756"/>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191425"/>
                  </a:ext>
                </a:extLst>
              </a:tr>
              <a:tr h="1622158">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74818CF5-BC6A-A55A-9BBF-275367D6B6BB}"/>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AAE6660B-2C69-7F1F-9D2D-4C2AA8482841}"/>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12EA2244-E57B-8846-EBDA-85BA8FA46A1A}"/>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E6BA219E-F5D9-C60F-DFE4-9EA01688F93C}"/>
              </a:ext>
            </a:extLst>
          </p:cNvPr>
          <p:cNvGraphicFramePr>
            <a:graphicFrameLocks noGrp="1"/>
          </p:cNvGraphicFramePr>
          <p:nvPr>
            <p:extLst>
              <p:ext uri="{D42A27DB-BD31-4B8C-83A1-F6EECF244321}">
                <p14:modId xmlns:p14="http://schemas.microsoft.com/office/powerpoint/2010/main" val="1333515972"/>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
        <p:nvSpPr>
          <p:cNvPr id="8" name="TextBox 7">
            <a:extLst>
              <a:ext uri="{FF2B5EF4-FFF2-40B4-BE49-F238E27FC236}">
                <a16:creationId xmlns:a16="http://schemas.microsoft.com/office/drawing/2014/main" id="{AF23AF25-FE93-7424-364E-6F14BFFFB7CB}"/>
              </a:ext>
            </a:extLst>
          </p:cNvPr>
          <p:cNvSpPr txBox="1"/>
          <p:nvPr/>
        </p:nvSpPr>
        <p:spPr>
          <a:xfrm>
            <a:off x="15988799" y="6706583"/>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2</a:t>
            </a:r>
          </a:p>
        </p:txBody>
      </p:sp>
    </p:spTree>
    <p:extLst>
      <p:ext uri="{BB962C8B-B14F-4D97-AF65-F5344CB8AC3E}">
        <p14:creationId xmlns:p14="http://schemas.microsoft.com/office/powerpoint/2010/main" val="1676591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Image Upscaling</a:t>
            </a:r>
          </a:p>
        </p:txBody>
      </p:sp>
      <p:graphicFrame>
        <p:nvGraphicFramePr>
          <p:cNvPr id="3" name="Table 3">
            <a:extLst>
              <a:ext uri="{FF2B5EF4-FFF2-40B4-BE49-F238E27FC236}">
                <a16:creationId xmlns:a16="http://schemas.microsoft.com/office/drawing/2014/main" id="{21F1A03C-26A4-60E7-3B3F-AD72607BB0FA}"/>
              </a:ext>
            </a:extLst>
          </p:cNvPr>
          <p:cNvGraphicFramePr>
            <a:graphicFrameLocks noGrp="1"/>
          </p:cNvGraphicFramePr>
          <p:nvPr/>
        </p:nvGraphicFramePr>
        <p:xfrm>
          <a:off x="4890666" y="9900225"/>
          <a:ext cx="5555226" cy="5500656"/>
        </p:xfrm>
        <a:graphic>
          <a:graphicData uri="http://schemas.openxmlformats.org/drawingml/2006/table">
            <a:tbl>
              <a:tblPr firstRow="1" bandRow="1">
                <a:tableStyleId>{5C22544A-7EE6-4342-B048-85BDC9FD1C3A}</a:tableStyleId>
              </a:tblPr>
              <a:tblGrid>
                <a:gridCol w="2777613">
                  <a:extLst>
                    <a:ext uri="{9D8B030D-6E8A-4147-A177-3AD203B41FA5}">
                      <a16:colId xmlns:a16="http://schemas.microsoft.com/office/drawing/2014/main" val="1419859712"/>
                    </a:ext>
                  </a:extLst>
                </a:gridCol>
                <a:gridCol w="2777613">
                  <a:extLst>
                    <a:ext uri="{9D8B030D-6E8A-4147-A177-3AD203B41FA5}">
                      <a16:colId xmlns:a16="http://schemas.microsoft.com/office/drawing/2014/main" val="1061514744"/>
                    </a:ext>
                  </a:extLst>
                </a:gridCol>
              </a:tblGrid>
              <a:tr h="2750328">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6002149"/>
                  </a:ext>
                </a:extLst>
              </a:tr>
              <a:tr h="2750328">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latin typeface="+mn-lt"/>
                        </a:rPr>
                        <a:t>.25</a:t>
                      </a:r>
                    </a:p>
                  </a:txBody>
                  <a:tcPr marL="200246" marR="200246" marT="100124" marB="100124" anchor="ctr">
                    <a:lnL w="38100" cap="flat" cmpd="sng" algn="ctr">
                      <a:solidFill>
                        <a:schemeClr val="tx2">
                          <a:lumMod val="75000"/>
                        </a:schemeClr>
                      </a:solidFill>
                      <a:prstDash val="solid"/>
                      <a:round/>
                      <a:headEnd type="none" w="med" len="med"/>
                      <a:tailEnd type="none" w="med" len="med"/>
                    </a:lnL>
                    <a:lnR w="38100" cap="flat" cmpd="sng" algn="ctr">
                      <a:solidFill>
                        <a:schemeClr val="tx2">
                          <a:lumMod val="75000"/>
                        </a:schemeClr>
                      </a:solidFill>
                      <a:prstDash val="solid"/>
                      <a:round/>
                      <a:headEnd type="none" w="med" len="med"/>
                      <a:tailEnd type="none" w="med" len="med"/>
                    </a:lnR>
                    <a:lnT w="38100" cap="flat" cmpd="sng" algn="ctr">
                      <a:solidFill>
                        <a:schemeClr val="tx2">
                          <a:lumMod val="75000"/>
                        </a:schemeClr>
                      </a:solidFill>
                      <a:prstDash val="solid"/>
                      <a:round/>
                      <a:headEnd type="none" w="med" len="med"/>
                      <a:tailEnd type="none" w="med" len="med"/>
                    </a:lnT>
                    <a:lnB w="381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319863758"/>
                  </a:ext>
                </a:extLst>
              </a:tr>
            </a:tbl>
          </a:graphicData>
        </a:graphic>
      </p:graphicFrame>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698033549"/>
              </p:ext>
            </p:extLst>
          </p:nvPr>
        </p:nvGraphicFramePr>
        <p:xfrm>
          <a:off x="14228065" y="8595158"/>
          <a:ext cx="8119870" cy="8110790"/>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1419859712"/>
                    </a:ext>
                  </a:extLst>
                </a:gridCol>
                <a:gridCol w="1623974">
                  <a:extLst>
                    <a:ext uri="{9D8B030D-6E8A-4147-A177-3AD203B41FA5}">
                      <a16:colId xmlns:a16="http://schemas.microsoft.com/office/drawing/2014/main" val="3896974687"/>
                    </a:ext>
                  </a:extLst>
                </a:gridCol>
                <a:gridCol w="1623974">
                  <a:extLst>
                    <a:ext uri="{9D8B030D-6E8A-4147-A177-3AD203B41FA5}">
                      <a16:colId xmlns:a16="http://schemas.microsoft.com/office/drawing/2014/main" val="1061514744"/>
                    </a:ext>
                  </a:extLst>
                </a:gridCol>
                <a:gridCol w="1623974">
                  <a:extLst>
                    <a:ext uri="{9D8B030D-6E8A-4147-A177-3AD203B41FA5}">
                      <a16:colId xmlns:a16="http://schemas.microsoft.com/office/drawing/2014/main" val="3229589065"/>
                    </a:ext>
                  </a:extLst>
                </a:gridCol>
                <a:gridCol w="1623974">
                  <a:extLst>
                    <a:ext uri="{9D8B030D-6E8A-4147-A177-3AD203B41FA5}">
                      <a16:colId xmlns:a16="http://schemas.microsoft.com/office/drawing/2014/main" val="1976008074"/>
                    </a:ext>
                  </a:extLst>
                </a:gridCol>
              </a:tblGrid>
              <a:tr h="1622158">
                <a:tc>
                  <a:txBody>
                    <a:bodyPr/>
                    <a:lstStyle/>
                    <a:p>
                      <a:pPr algn="ctr"/>
                      <a:r>
                        <a:rPr lang="en-US" sz="6000" b="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981756"/>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191425"/>
                  </a:ext>
                </a:extLst>
              </a:tr>
              <a:tr h="1622158">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ysClr val="windowText" lastClr="000000"/>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2" name="TextBox 1">
            <a:extLst>
              <a:ext uri="{FF2B5EF4-FFF2-40B4-BE49-F238E27FC236}">
                <a16:creationId xmlns:a16="http://schemas.microsoft.com/office/drawing/2014/main" id="{74818CF5-BC6A-A55A-9BBF-275367D6B6BB}"/>
              </a:ext>
            </a:extLst>
          </p:cNvPr>
          <p:cNvSpPr txBox="1"/>
          <p:nvPr/>
        </p:nvSpPr>
        <p:spPr>
          <a:xfrm>
            <a:off x="5369078" y="5455648"/>
            <a:ext cx="4598402" cy="1015663"/>
          </a:xfrm>
          <a:prstGeom prst="rect">
            <a:avLst/>
          </a:prstGeom>
          <a:noFill/>
          <a:ln w="76200">
            <a:solidFill>
              <a:schemeClr val="tx2"/>
            </a:solidFill>
          </a:ln>
        </p:spPr>
        <p:txBody>
          <a:bodyPr wrap="square" rtlCol="0">
            <a:spAutoFit/>
          </a:bodyPr>
          <a:lstStyle/>
          <a:p>
            <a:pPr algn="ctr"/>
            <a:r>
              <a:rPr lang="en-US" sz="6000">
                <a:solidFill>
                  <a:schemeClr val="bg1"/>
                </a:solidFill>
                <a:latin typeface="+mj-lt"/>
              </a:rPr>
              <a:t>Kernel</a:t>
            </a:r>
          </a:p>
        </p:txBody>
      </p:sp>
      <p:sp>
        <p:nvSpPr>
          <p:cNvPr id="4" name="TextBox 3">
            <a:extLst>
              <a:ext uri="{FF2B5EF4-FFF2-40B4-BE49-F238E27FC236}">
                <a16:creationId xmlns:a16="http://schemas.microsoft.com/office/drawing/2014/main" id="{AAE6660B-2C69-7F1F-9D2D-4C2AA8482841}"/>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5" name="TextBox 4">
            <a:extLst>
              <a:ext uri="{FF2B5EF4-FFF2-40B4-BE49-F238E27FC236}">
                <a16:creationId xmlns:a16="http://schemas.microsoft.com/office/drawing/2014/main" id="{12EA2244-E57B-8846-EBDA-85BA8FA46A1A}"/>
              </a:ext>
            </a:extLst>
          </p:cNvPr>
          <p:cNvSpPr txBox="1"/>
          <p:nvPr/>
        </p:nvSpPr>
        <p:spPr>
          <a:xfrm>
            <a:off x="26608520"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Output</a:t>
            </a:r>
          </a:p>
        </p:txBody>
      </p:sp>
      <p:graphicFrame>
        <p:nvGraphicFramePr>
          <p:cNvPr id="6" name="Table 5">
            <a:extLst>
              <a:ext uri="{FF2B5EF4-FFF2-40B4-BE49-F238E27FC236}">
                <a16:creationId xmlns:a16="http://schemas.microsoft.com/office/drawing/2014/main" id="{E6BA219E-F5D9-C60F-DFE4-9EA01688F93C}"/>
              </a:ext>
            </a:extLst>
          </p:cNvPr>
          <p:cNvGraphicFramePr>
            <a:graphicFrameLocks noGrp="1"/>
          </p:cNvGraphicFramePr>
          <p:nvPr>
            <p:extLst>
              <p:ext uri="{D42A27DB-BD31-4B8C-83A1-F6EECF244321}">
                <p14:modId xmlns:p14="http://schemas.microsoft.com/office/powerpoint/2010/main" val="271736990"/>
              </p:ext>
            </p:extLst>
          </p:nvPr>
        </p:nvGraphicFramePr>
        <p:xfrm>
          <a:off x="25659773" y="9406237"/>
          <a:ext cx="6495896" cy="6488632"/>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709262319"/>
                    </a:ext>
                  </a:extLst>
                </a:gridCol>
                <a:gridCol w="1623974">
                  <a:extLst>
                    <a:ext uri="{9D8B030D-6E8A-4147-A177-3AD203B41FA5}">
                      <a16:colId xmlns:a16="http://schemas.microsoft.com/office/drawing/2014/main" val="2134621345"/>
                    </a:ext>
                  </a:extLst>
                </a:gridCol>
                <a:gridCol w="1623974">
                  <a:extLst>
                    <a:ext uri="{9D8B030D-6E8A-4147-A177-3AD203B41FA5}">
                      <a16:colId xmlns:a16="http://schemas.microsoft.com/office/drawing/2014/main" val="4198714580"/>
                    </a:ext>
                  </a:extLst>
                </a:gridCol>
                <a:gridCol w="1623974">
                  <a:extLst>
                    <a:ext uri="{9D8B030D-6E8A-4147-A177-3AD203B41FA5}">
                      <a16:colId xmlns:a16="http://schemas.microsoft.com/office/drawing/2014/main" val="982083725"/>
                    </a:ext>
                  </a:extLst>
                </a:gridCol>
              </a:tblGrid>
              <a:tr h="1622158">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18874557"/>
                  </a:ext>
                </a:extLst>
              </a:tr>
              <a:tr h="1622158">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9060195"/>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5014416"/>
                  </a:ext>
                </a:extLst>
              </a:tr>
              <a:tr h="1622158">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.25</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71724186"/>
                  </a:ext>
                </a:extLst>
              </a:tr>
            </a:tbl>
          </a:graphicData>
        </a:graphic>
      </p:graphicFrame>
      <p:sp>
        <p:nvSpPr>
          <p:cNvPr id="8" name="TextBox 7">
            <a:extLst>
              <a:ext uri="{FF2B5EF4-FFF2-40B4-BE49-F238E27FC236}">
                <a16:creationId xmlns:a16="http://schemas.microsoft.com/office/drawing/2014/main" id="{AF23AF25-FE93-7424-364E-6F14BFFFB7CB}"/>
              </a:ext>
            </a:extLst>
          </p:cNvPr>
          <p:cNvSpPr txBox="1"/>
          <p:nvPr/>
        </p:nvSpPr>
        <p:spPr>
          <a:xfrm>
            <a:off x="15988799" y="6706583"/>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2</a:t>
            </a:r>
          </a:p>
        </p:txBody>
      </p:sp>
    </p:spTree>
    <p:extLst>
      <p:ext uri="{BB962C8B-B14F-4D97-AF65-F5344CB8AC3E}">
        <p14:creationId xmlns:p14="http://schemas.microsoft.com/office/powerpoint/2010/main" val="3842351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Stride</a:t>
            </a:r>
          </a:p>
        </p:txBody>
      </p:sp>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763790675"/>
              </p:ext>
            </p:extLst>
          </p:nvPr>
        </p:nvGraphicFramePr>
        <p:xfrm>
          <a:off x="5703498" y="8582749"/>
          <a:ext cx="8119870" cy="8110790"/>
        </p:xfrm>
        <a:graphic>
          <a:graphicData uri="http://schemas.openxmlformats.org/drawingml/2006/table">
            <a:tbl>
              <a:tblPr firstRow="1" bandRow="1">
                <a:tableStyleId>{5C22544A-7EE6-4342-B048-85BDC9FD1C3A}</a:tableStyleId>
              </a:tblPr>
              <a:tblGrid>
                <a:gridCol w="1623974">
                  <a:extLst>
                    <a:ext uri="{9D8B030D-6E8A-4147-A177-3AD203B41FA5}">
                      <a16:colId xmlns:a16="http://schemas.microsoft.com/office/drawing/2014/main" val="1419859712"/>
                    </a:ext>
                  </a:extLst>
                </a:gridCol>
                <a:gridCol w="1623974">
                  <a:extLst>
                    <a:ext uri="{9D8B030D-6E8A-4147-A177-3AD203B41FA5}">
                      <a16:colId xmlns:a16="http://schemas.microsoft.com/office/drawing/2014/main" val="3896974687"/>
                    </a:ext>
                  </a:extLst>
                </a:gridCol>
                <a:gridCol w="1623974">
                  <a:extLst>
                    <a:ext uri="{9D8B030D-6E8A-4147-A177-3AD203B41FA5}">
                      <a16:colId xmlns:a16="http://schemas.microsoft.com/office/drawing/2014/main" val="1061514744"/>
                    </a:ext>
                  </a:extLst>
                </a:gridCol>
                <a:gridCol w="1623974">
                  <a:extLst>
                    <a:ext uri="{9D8B030D-6E8A-4147-A177-3AD203B41FA5}">
                      <a16:colId xmlns:a16="http://schemas.microsoft.com/office/drawing/2014/main" val="3229589065"/>
                    </a:ext>
                  </a:extLst>
                </a:gridCol>
                <a:gridCol w="1623974">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0191425"/>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4" name="TextBox 3">
            <a:extLst>
              <a:ext uri="{FF2B5EF4-FFF2-40B4-BE49-F238E27FC236}">
                <a16:creationId xmlns:a16="http://schemas.microsoft.com/office/drawing/2014/main" id="{AAE6660B-2C69-7F1F-9D2D-4C2AA8482841}"/>
              </a:ext>
            </a:extLst>
          </p:cNvPr>
          <p:cNvSpPr txBox="1"/>
          <p:nvPr/>
        </p:nvSpPr>
        <p:spPr>
          <a:xfrm>
            <a:off x="7462683" y="3880461"/>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8" name="TextBox 7">
            <a:extLst>
              <a:ext uri="{FF2B5EF4-FFF2-40B4-BE49-F238E27FC236}">
                <a16:creationId xmlns:a16="http://schemas.microsoft.com/office/drawing/2014/main" id="{AF23AF25-FE93-7424-364E-6F14BFFFB7CB}"/>
              </a:ext>
            </a:extLst>
          </p:cNvPr>
          <p:cNvSpPr txBox="1"/>
          <p:nvPr/>
        </p:nvSpPr>
        <p:spPr>
          <a:xfrm>
            <a:off x="7462683" y="5131397"/>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2</a:t>
            </a:r>
          </a:p>
        </p:txBody>
      </p:sp>
      <p:graphicFrame>
        <p:nvGraphicFramePr>
          <p:cNvPr id="9" name="Table 3">
            <a:extLst>
              <a:ext uri="{FF2B5EF4-FFF2-40B4-BE49-F238E27FC236}">
                <a16:creationId xmlns:a16="http://schemas.microsoft.com/office/drawing/2014/main" id="{AB3974FF-9992-1C1F-13A0-DB20182AA524}"/>
              </a:ext>
            </a:extLst>
          </p:cNvPr>
          <p:cNvGraphicFramePr>
            <a:graphicFrameLocks noGrp="1"/>
          </p:cNvGraphicFramePr>
          <p:nvPr>
            <p:extLst>
              <p:ext uri="{D42A27DB-BD31-4B8C-83A1-F6EECF244321}">
                <p14:modId xmlns:p14="http://schemas.microsoft.com/office/powerpoint/2010/main" val="943433230"/>
              </p:ext>
            </p:extLst>
          </p:nvPr>
        </p:nvGraphicFramePr>
        <p:xfrm>
          <a:off x="21135692" y="7325191"/>
          <a:ext cx="11356849" cy="11355106"/>
        </p:xfrm>
        <a:graphic>
          <a:graphicData uri="http://schemas.openxmlformats.org/drawingml/2006/table">
            <a:tbl>
              <a:tblPr firstRow="1" bandRow="1">
                <a:tableStyleId>{5C22544A-7EE6-4342-B048-85BDC9FD1C3A}</a:tableStyleId>
              </a:tblPr>
              <a:tblGrid>
                <a:gridCol w="1622407">
                  <a:extLst>
                    <a:ext uri="{9D8B030D-6E8A-4147-A177-3AD203B41FA5}">
                      <a16:colId xmlns:a16="http://schemas.microsoft.com/office/drawing/2014/main" val="1202807083"/>
                    </a:ext>
                  </a:extLst>
                </a:gridCol>
                <a:gridCol w="1622407">
                  <a:extLst>
                    <a:ext uri="{9D8B030D-6E8A-4147-A177-3AD203B41FA5}">
                      <a16:colId xmlns:a16="http://schemas.microsoft.com/office/drawing/2014/main" val="1419859712"/>
                    </a:ext>
                  </a:extLst>
                </a:gridCol>
                <a:gridCol w="1622407">
                  <a:extLst>
                    <a:ext uri="{9D8B030D-6E8A-4147-A177-3AD203B41FA5}">
                      <a16:colId xmlns:a16="http://schemas.microsoft.com/office/drawing/2014/main" val="3896974687"/>
                    </a:ext>
                  </a:extLst>
                </a:gridCol>
                <a:gridCol w="1622407">
                  <a:extLst>
                    <a:ext uri="{9D8B030D-6E8A-4147-A177-3AD203B41FA5}">
                      <a16:colId xmlns:a16="http://schemas.microsoft.com/office/drawing/2014/main" val="1061514744"/>
                    </a:ext>
                  </a:extLst>
                </a:gridCol>
                <a:gridCol w="1622407">
                  <a:extLst>
                    <a:ext uri="{9D8B030D-6E8A-4147-A177-3AD203B41FA5}">
                      <a16:colId xmlns:a16="http://schemas.microsoft.com/office/drawing/2014/main" val="3229589065"/>
                    </a:ext>
                  </a:extLst>
                </a:gridCol>
                <a:gridCol w="1622407">
                  <a:extLst>
                    <a:ext uri="{9D8B030D-6E8A-4147-A177-3AD203B41FA5}">
                      <a16:colId xmlns:a16="http://schemas.microsoft.com/office/drawing/2014/main" val="1976008074"/>
                    </a:ext>
                  </a:extLst>
                </a:gridCol>
                <a:gridCol w="1622407">
                  <a:extLst>
                    <a:ext uri="{9D8B030D-6E8A-4147-A177-3AD203B41FA5}">
                      <a16:colId xmlns:a16="http://schemas.microsoft.com/office/drawing/2014/main" val="923987736"/>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58438382"/>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7519282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0191425"/>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10" name="TextBox 9">
            <a:extLst>
              <a:ext uri="{FF2B5EF4-FFF2-40B4-BE49-F238E27FC236}">
                <a16:creationId xmlns:a16="http://schemas.microsoft.com/office/drawing/2014/main" id="{C5D70225-C404-1298-10C1-8BC23707D182}"/>
              </a:ext>
            </a:extLst>
          </p:cNvPr>
          <p:cNvSpPr txBox="1"/>
          <p:nvPr/>
        </p:nvSpPr>
        <p:spPr>
          <a:xfrm>
            <a:off x="24514915" y="3895344"/>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2" name="TextBox 11">
            <a:extLst>
              <a:ext uri="{FF2B5EF4-FFF2-40B4-BE49-F238E27FC236}">
                <a16:creationId xmlns:a16="http://schemas.microsoft.com/office/drawing/2014/main" id="{0E6A6BF3-0EED-B2D1-4B08-3A4ABDA9C089}"/>
              </a:ext>
            </a:extLst>
          </p:cNvPr>
          <p:cNvSpPr txBox="1"/>
          <p:nvPr/>
        </p:nvSpPr>
        <p:spPr>
          <a:xfrm>
            <a:off x="24514915" y="5146280"/>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3</a:t>
            </a:r>
          </a:p>
        </p:txBody>
      </p:sp>
    </p:spTree>
    <p:extLst>
      <p:ext uri="{BB962C8B-B14F-4D97-AF65-F5344CB8AC3E}">
        <p14:creationId xmlns:p14="http://schemas.microsoft.com/office/powerpoint/2010/main" val="3916809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Padding</a:t>
            </a:r>
          </a:p>
        </p:txBody>
      </p:sp>
      <p:graphicFrame>
        <p:nvGraphicFramePr>
          <p:cNvPr id="9" name="Table 3">
            <a:extLst>
              <a:ext uri="{FF2B5EF4-FFF2-40B4-BE49-F238E27FC236}">
                <a16:creationId xmlns:a16="http://schemas.microsoft.com/office/drawing/2014/main" id="{AB3974FF-9992-1C1F-13A0-DB20182AA524}"/>
              </a:ext>
            </a:extLst>
          </p:cNvPr>
          <p:cNvGraphicFramePr>
            <a:graphicFrameLocks noGrp="1"/>
          </p:cNvGraphicFramePr>
          <p:nvPr>
            <p:extLst>
              <p:ext uri="{D42A27DB-BD31-4B8C-83A1-F6EECF244321}">
                <p14:modId xmlns:p14="http://schemas.microsoft.com/office/powerpoint/2010/main" val="3423935312"/>
              </p:ext>
            </p:extLst>
          </p:nvPr>
        </p:nvGraphicFramePr>
        <p:xfrm>
          <a:off x="4225413" y="7325191"/>
          <a:ext cx="11356849" cy="11355106"/>
        </p:xfrm>
        <a:graphic>
          <a:graphicData uri="http://schemas.openxmlformats.org/drawingml/2006/table">
            <a:tbl>
              <a:tblPr firstRow="1" bandRow="1">
                <a:tableStyleId>{5C22544A-7EE6-4342-B048-85BDC9FD1C3A}</a:tableStyleId>
              </a:tblPr>
              <a:tblGrid>
                <a:gridCol w="1622407">
                  <a:extLst>
                    <a:ext uri="{9D8B030D-6E8A-4147-A177-3AD203B41FA5}">
                      <a16:colId xmlns:a16="http://schemas.microsoft.com/office/drawing/2014/main" val="1202807083"/>
                    </a:ext>
                  </a:extLst>
                </a:gridCol>
                <a:gridCol w="1622407">
                  <a:extLst>
                    <a:ext uri="{9D8B030D-6E8A-4147-A177-3AD203B41FA5}">
                      <a16:colId xmlns:a16="http://schemas.microsoft.com/office/drawing/2014/main" val="1419859712"/>
                    </a:ext>
                  </a:extLst>
                </a:gridCol>
                <a:gridCol w="1622407">
                  <a:extLst>
                    <a:ext uri="{9D8B030D-6E8A-4147-A177-3AD203B41FA5}">
                      <a16:colId xmlns:a16="http://schemas.microsoft.com/office/drawing/2014/main" val="3896974687"/>
                    </a:ext>
                  </a:extLst>
                </a:gridCol>
                <a:gridCol w="1622407">
                  <a:extLst>
                    <a:ext uri="{9D8B030D-6E8A-4147-A177-3AD203B41FA5}">
                      <a16:colId xmlns:a16="http://schemas.microsoft.com/office/drawing/2014/main" val="1061514744"/>
                    </a:ext>
                  </a:extLst>
                </a:gridCol>
                <a:gridCol w="1622407">
                  <a:extLst>
                    <a:ext uri="{9D8B030D-6E8A-4147-A177-3AD203B41FA5}">
                      <a16:colId xmlns:a16="http://schemas.microsoft.com/office/drawing/2014/main" val="3229589065"/>
                    </a:ext>
                  </a:extLst>
                </a:gridCol>
                <a:gridCol w="1622407">
                  <a:extLst>
                    <a:ext uri="{9D8B030D-6E8A-4147-A177-3AD203B41FA5}">
                      <a16:colId xmlns:a16="http://schemas.microsoft.com/office/drawing/2014/main" val="1976008074"/>
                    </a:ext>
                  </a:extLst>
                </a:gridCol>
                <a:gridCol w="1622407">
                  <a:extLst>
                    <a:ext uri="{9D8B030D-6E8A-4147-A177-3AD203B41FA5}">
                      <a16:colId xmlns:a16="http://schemas.microsoft.com/office/drawing/2014/main" val="923987736"/>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58438382"/>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7519282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0191425"/>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10" name="TextBox 9">
            <a:extLst>
              <a:ext uri="{FF2B5EF4-FFF2-40B4-BE49-F238E27FC236}">
                <a16:creationId xmlns:a16="http://schemas.microsoft.com/office/drawing/2014/main" id="{C5D70225-C404-1298-10C1-8BC23707D182}"/>
              </a:ext>
            </a:extLst>
          </p:cNvPr>
          <p:cNvSpPr txBox="1"/>
          <p:nvPr/>
        </p:nvSpPr>
        <p:spPr>
          <a:xfrm>
            <a:off x="7604636" y="3895344"/>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2" name="TextBox 11">
            <a:extLst>
              <a:ext uri="{FF2B5EF4-FFF2-40B4-BE49-F238E27FC236}">
                <a16:creationId xmlns:a16="http://schemas.microsoft.com/office/drawing/2014/main" id="{0E6A6BF3-0EED-B2D1-4B08-3A4ABDA9C089}"/>
              </a:ext>
            </a:extLst>
          </p:cNvPr>
          <p:cNvSpPr txBox="1"/>
          <p:nvPr/>
        </p:nvSpPr>
        <p:spPr>
          <a:xfrm>
            <a:off x="4225413" y="5102435"/>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3</a:t>
            </a:r>
          </a:p>
        </p:txBody>
      </p:sp>
      <p:sp>
        <p:nvSpPr>
          <p:cNvPr id="6" name="TextBox 5">
            <a:extLst>
              <a:ext uri="{FF2B5EF4-FFF2-40B4-BE49-F238E27FC236}">
                <a16:creationId xmlns:a16="http://schemas.microsoft.com/office/drawing/2014/main" id="{E54958A3-0928-9AD4-503E-C490066C8CB1}"/>
              </a:ext>
            </a:extLst>
          </p:cNvPr>
          <p:cNvSpPr txBox="1"/>
          <p:nvPr/>
        </p:nvSpPr>
        <p:spPr>
          <a:xfrm>
            <a:off x="10983860" y="5102434"/>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Padding = 0</a:t>
            </a:r>
          </a:p>
        </p:txBody>
      </p:sp>
      <p:graphicFrame>
        <p:nvGraphicFramePr>
          <p:cNvPr id="14" name="Table 3">
            <a:extLst>
              <a:ext uri="{FF2B5EF4-FFF2-40B4-BE49-F238E27FC236}">
                <a16:creationId xmlns:a16="http://schemas.microsoft.com/office/drawing/2014/main" id="{FC04D186-75A1-22B9-9876-BBE13C226BA8}"/>
              </a:ext>
            </a:extLst>
          </p:cNvPr>
          <p:cNvGraphicFramePr>
            <a:graphicFrameLocks noGrp="1"/>
          </p:cNvGraphicFramePr>
          <p:nvPr>
            <p:extLst>
              <p:ext uri="{D42A27DB-BD31-4B8C-83A1-F6EECF244321}">
                <p14:modId xmlns:p14="http://schemas.microsoft.com/office/powerpoint/2010/main" val="3691120216"/>
              </p:ext>
            </p:extLst>
          </p:nvPr>
        </p:nvGraphicFramePr>
        <p:xfrm>
          <a:off x="20993740" y="7325191"/>
          <a:ext cx="11356849" cy="11355106"/>
        </p:xfrm>
        <a:graphic>
          <a:graphicData uri="http://schemas.openxmlformats.org/drawingml/2006/table">
            <a:tbl>
              <a:tblPr firstRow="1" bandRow="1">
                <a:tableStyleId>{5C22544A-7EE6-4342-B048-85BDC9FD1C3A}</a:tableStyleId>
              </a:tblPr>
              <a:tblGrid>
                <a:gridCol w="1622407">
                  <a:extLst>
                    <a:ext uri="{9D8B030D-6E8A-4147-A177-3AD203B41FA5}">
                      <a16:colId xmlns:a16="http://schemas.microsoft.com/office/drawing/2014/main" val="1202807083"/>
                    </a:ext>
                  </a:extLst>
                </a:gridCol>
                <a:gridCol w="1622407">
                  <a:extLst>
                    <a:ext uri="{9D8B030D-6E8A-4147-A177-3AD203B41FA5}">
                      <a16:colId xmlns:a16="http://schemas.microsoft.com/office/drawing/2014/main" val="1419859712"/>
                    </a:ext>
                  </a:extLst>
                </a:gridCol>
                <a:gridCol w="1622407">
                  <a:extLst>
                    <a:ext uri="{9D8B030D-6E8A-4147-A177-3AD203B41FA5}">
                      <a16:colId xmlns:a16="http://schemas.microsoft.com/office/drawing/2014/main" val="3896974687"/>
                    </a:ext>
                  </a:extLst>
                </a:gridCol>
                <a:gridCol w="1622407">
                  <a:extLst>
                    <a:ext uri="{9D8B030D-6E8A-4147-A177-3AD203B41FA5}">
                      <a16:colId xmlns:a16="http://schemas.microsoft.com/office/drawing/2014/main" val="1061514744"/>
                    </a:ext>
                  </a:extLst>
                </a:gridCol>
                <a:gridCol w="1622407">
                  <a:extLst>
                    <a:ext uri="{9D8B030D-6E8A-4147-A177-3AD203B41FA5}">
                      <a16:colId xmlns:a16="http://schemas.microsoft.com/office/drawing/2014/main" val="3229589065"/>
                    </a:ext>
                  </a:extLst>
                </a:gridCol>
                <a:gridCol w="1622407">
                  <a:extLst>
                    <a:ext uri="{9D8B030D-6E8A-4147-A177-3AD203B41FA5}">
                      <a16:colId xmlns:a16="http://schemas.microsoft.com/office/drawing/2014/main" val="1976008074"/>
                    </a:ext>
                  </a:extLst>
                </a:gridCol>
                <a:gridCol w="1622407">
                  <a:extLst>
                    <a:ext uri="{9D8B030D-6E8A-4147-A177-3AD203B41FA5}">
                      <a16:colId xmlns:a16="http://schemas.microsoft.com/office/drawing/2014/main" val="923987736"/>
                    </a:ext>
                  </a:extLst>
                </a:gridCol>
              </a:tblGrid>
              <a:tr h="1622158">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2846002149"/>
                  </a:ext>
                </a:extLst>
              </a:tr>
              <a:tr h="1622158">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1858438382"/>
                  </a:ext>
                </a:extLst>
              </a:tr>
              <a:tr h="1622158">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b="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2347981756"/>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319863758"/>
                  </a:ext>
                </a:extLst>
              </a:tr>
              <a:tr h="1622158">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275192828"/>
                  </a:ext>
                </a:extLst>
              </a:tr>
              <a:tr h="1622158">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520191425"/>
                  </a:ext>
                </a:extLst>
              </a:tr>
              <a:tr h="1622158">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tx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pPr algn="ctr"/>
                      <a:endParaRPr lang="en-US" sz="6000">
                        <a:solidFill>
                          <a:schemeClr val="bg1"/>
                        </a:solidFill>
                        <a:latin typeface="+mn-lt"/>
                      </a:endParaRP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1112843853"/>
                  </a:ext>
                </a:extLst>
              </a:tr>
            </a:tbl>
          </a:graphicData>
        </a:graphic>
      </p:graphicFrame>
      <p:sp>
        <p:nvSpPr>
          <p:cNvPr id="15" name="TextBox 14">
            <a:extLst>
              <a:ext uri="{FF2B5EF4-FFF2-40B4-BE49-F238E27FC236}">
                <a16:creationId xmlns:a16="http://schemas.microsoft.com/office/drawing/2014/main" id="{B51E4F8D-2997-0222-F1F8-3BE7380CEEAB}"/>
              </a:ext>
            </a:extLst>
          </p:cNvPr>
          <p:cNvSpPr txBox="1"/>
          <p:nvPr/>
        </p:nvSpPr>
        <p:spPr>
          <a:xfrm>
            <a:off x="24372963" y="3895344"/>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6" name="TextBox 15">
            <a:extLst>
              <a:ext uri="{FF2B5EF4-FFF2-40B4-BE49-F238E27FC236}">
                <a16:creationId xmlns:a16="http://schemas.microsoft.com/office/drawing/2014/main" id="{8FB08340-ECF2-C714-C24D-33C6CA6DC07D}"/>
              </a:ext>
            </a:extLst>
          </p:cNvPr>
          <p:cNvSpPr txBox="1"/>
          <p:nvPr/>
        </p:nvSpPr>
        <p:spPr>
          <a:xfrm>
            <a:off x="20993740" y="5102435"/>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3</a:t>
            </a:r>
          </a:p>
        </p:txBody>
      </p:sp>
      <p:sp>
        <p:nvSpPr>
          <p:cNvPr id="17" name="TextBox 16">
            <a:extLst>
              <a:ext uri="{FF2B5EF4-FFF2-40B4-BE49-F238E27FC236}">
                <a16:creationId xmlns:a16="http://schemas.microsoft.com/office/drawing/2014/main" id="{6DDBB38F-DC63-4E61-EF12-790717ABFF95}"/>
              </a:ext>
            </a:extLst>
          </p:cNvPr>
          <p:cNvSpPr txBox="1"/>
          <p:nvPr/>
        </p:nvSpPr>
        <p:spPr>
          <a:xfrm>
            <a:off x="27752187" y="5102434"/>
            <a:ext cx="4598402" cy="1015663"/>
          </a:xfrm>
          <a:prstGeom prst="rect">
            <a:avLst/>
          </a:prstGeom>
          <a:solidFill>
            <a:schemeClr val="tx1">
              <a:lumMod val="65000"/>
            </a:schemeClr>
          </a:solidFill>
          <a:ln w="76200">
            <a:solidFill>
              <a:schemeClr val="accent4"/>
            </a:solidFill>
          </a:ln>
        </p:spPr>
        <p:txBody>
          <a:bodyPr wrap="square" rtlCol="0">
            <a:spAutoFit/>
          </a:bodyPr>
          <a:lstStyle/>
          <a:p>
            <a:pPr algn="ctr"/>
            <a:r>
              <a:rPr lang="en-US" sz="6000">
                <a:latin typeface="+mj-lt"/>
              </a:rPr>
              <a:t>Padding = 2</a:t>
            </a:r>
          </a:p>
        </p:txBody>
      </p:sp>
    </p:spTree>
    <p:extLst>
      <p:ext uri="{BB962C8B-B14F-4D97-AF65-F5344CB8AC3E}">
        <p14:creationId xmlns:p14="http://schemas.microsoft.com/office/powerpoint/2010/main" val="2756675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Padding</a:t>
            </a:r>
          </a:p>
        </p:txBody>
      </p:sp>
      <p:graphicFrame>
        <p:nvGraphicFramePr>
          <p:cNvPr id="9" name="Table 3">
            <a:extLst>
              <a:ext uri="{FF2B5EF4-FFF2-40B4-BE49-F238E27FC236}">
                <a16:creationId xmlns:a16="http://schemas.microsoft.com/office/drawing/2014/main" id="{AB3974FF-9992-1C1F-13A0-DB20182AA524}"/>
              </a:ext>
            </a:extLst>
          </p:cNvPr>
          <p:cNvGraphicFramePr>
            <a:graphicFrameLocks noGrp="1"/>
          </p:cNvGraphicFramePr>
          <p:nvPr/>
        </p:nvGraphicFramePr>
        <p:xfrm>
          <a:off x="4225413" y="7325191"/>
          <a:ext cx="11356849" cy="11355106"/>
        </p:xfrm>
        <a:graphic>
          <a:graphicData uri="http://schemas.openxmlformats.org/drawingml/2006/table">
            <a:tbl>
              <a:tblPr firstRow="1" bandRow="1">
                <a:tableStyleId>{5C22544A-7EE6-4342-B048-85BDC9FD1C3A}</a:tableStyleId>
              </a:tblPr>
              <a:tblGrid>
                <a:gridCol w="1622407">
                  <a:extLst>
                    <a:ext uri="{9D8B030D-6E8A-4147-A177-3AD203B41FA5}">
                      <a16:colId xmlns:a16="http://schemas.microsoft.com/office/drawing/2014/main" val="1202807083"/>
                    </a:ext>
                  </a:extLst>
                </a:gridCol>
                <a:gridCol w="1622407">
                  <a:extLst>
                    <a:ext uri="{9D8B030D-6E8A-4147-A177-3AD203B41FA5}">
                      <a16:colId xmlns:a16="http://schemas.microsoft.com/office/drawing/2014/main" val="1419859712"/>
                    </a:ext>
                  </a:extLst>
                </a:gridCol>
                <a:gridCol w="1622407">
                  <a:extLst>
                    <a:ext uri="{9D8B030D-6E8A-4147-A177-3AD203B41FA5}">
                      <a16:colId xmlns:a16="http://schemas.microsoft.com/office/drawing/2014/main" val="3896974687"/>
                    </a:ext>
                  </a:extLst>
                </a:gridCol>
                <a:gridCol w="1622407">
                  <a:extLst>
                    <a:ext uri="{9D8B030D-6E8A-4147-A177-3AD203B41FA5}">
                      <a16:colId xmlns:a16="http://schemas.microsoft.com/office/drawing/2014/main" val="1061514744"/>
                    </a:ext>
                  </a:extLst>
                </a:gridCol>
                <a:gridCol w="1622407">
                  <a:extLst>
                    <a:ext uri="{9D8B030D-6E8A-4147-A177-3AD203B41FA5}">
                      <a16:colId xmlns:a16="http://schemas.microsoft.com/office/drawing/2014/main" val="3229589065"/>
                    </a:ext>
                  </a:extLst>
                </a:gridCol>
                <a:gridCol w="1622407">
                  <a:extLst>
                    <a:ext uri="{9D8B030D-6E8A-4147-A177-3AD203B41FA5}">
                      <a16:colId xmlns:a16="http://schemas.microsoft.com/office/drawing/2014/main" val="1976008074"/>
                    </a:ext>
                  </a:extLst>
                </a:gridCol>
                <a:gridCol w="1622407">
                  <a:extLst>
                    <a:ext uri="{9D8B030D-6E8A-4147-A177-3AD203B41FA5}">
                      <a16:colId xmlns:a16="http://schemas.microsoft.com/office/drawing/2014/main" val="923987736"/>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002149"/>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58438382"/>
                  </a:ext>
                </a:extLst>
              </a:tr>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7519282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0191425"/>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43853"/>
                  </a:ext>
                </a:extLst>
              </a:tr>
            </a:tbl>
          </a:graphicData>
        </a:graphic>
      </p:graphicFrame>
      <p:sp>
        <p:nvSpPr>
          <p:cNvPr id="10" name="TextBox 9">
            <a:extLst>
              <a:ext uri="{FF2B5EF4-FFF2-40B4-BE49-F238E27FC236}">
                <a16:creationId xmlns:a16="http://schemas.microsoft.com/office/drawing/2014/main" id="{C5D70225-C404-1298-10C1-8BC23707D182}"/>
              </a:ext>
            </a:extLst>
          </p:cNvPr>
          <p:cNvSpPr txBox="1"/>
          <p:nvPr/>
        </p:nvSpPr>
        <p:spPr>
          <a:xfrm>
            <a:off x="7604636" y="3895344"/>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2" name="TextBox 11">
            <a:extLst>
              <a:ext uri="{FF2B5EF4-FFF2-40B4-BE49-F238E27FC236}">
                <a16:creationId xmlns:a16="http://schemas.microsoft.com/office/drawing/2014/main" id="{0E6A6BF3-0EED-B2D1-4B08-3A4ABDA9C089}"/>
              </a:ext>
            </a:extLst>
          </p:cNvPr>
          <p:cNvSpPr txBox="1"/>
          <p:nvPr/>
        </p:nvSpPr>
        <p:spPr>
          <a:xfrm>
            <a:off x="4225413" y="5102435"/>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3</a:t>
            </a:r>
          </a:p>
        </p:txBody>
      </p:sp>
      <p:sp>
        <p:nvSpPr>
          <p:cNvPr id="6" name="TextBox 5">
            <a:extLst>
              <a:ext uri="{FF2B5EF4-FFF2-40B4-BE49-F238E27FC236}">
                <a16:creationId xmlns:a16="http://schemas.microsoft.com/office/drawing/2014/main" id="{E54958A3-0928-9AD4-503E-C490066C8CB1}"/>
              </a:ext>
            </a:extLst>
          </p:cNvPr>
          <p:cNvSpPr txBox="1"/>
          <p:nvPr/>
        </p:nvSpPr>
        <p:spPr>
          <a:xfrm>
            <a:off x="10983860" y="5102434"/>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Padding = 0</a:t>
            </a:r>
          </a:p>
        </p:txBody>
      </p:sp>
      <p:graphicFrame>
        <p:nvGraphicFramePr>
          <p:cNvPr id="14" name="Table 3">
            <a:extLst>
              <a:ext uri="{FF2B5EF4-FFF2-40B4-BE49-F238E27FC236}">
                <a16:creationId xmlns:a16="http://schemas.microsoft.com/office/drawing/2014/main" id="{FC04D186-75A1-22B9-9876-BBE13C226BA8}"/>
              </a:ext>
            </a:extLst>
          </p:cNvPr>
          <p:cNvGraphicFramePr>
            <a:graphicFrameLocks noGrp="1"/>
          </p:cNvGraphicFramePr>
          <p:nvPr>
            <p:extLst>
              <p:ext uri="{D42A27DB-BD31-4B8C-83A1-F6EECF244321}">
                <p14:modId xmlns:p14="http://schemas.microsoft.com/office/powerpoint/2010/main" val="82981986"/>
              </p:ext>
            </p:extLst>
          </p:nvPr>
        </p:nvGraphicFramePr>
        <p:xfrm>
          <a:off x="24238553" y="10562464"/>
          <a:ext cx="4867221" cy="4866474"/>
        </p:xfrm>
        <a:graphic>
          <a:graphicData uri="http://schemas.openxmlformats.org/drawingml/2006/table">
            <a:tbl>
              <a:tblPr firstRow="1" bandRow="1">
                <a:tableStyleId>{5C22544A-7EE6-4342-B048-85BDC9FD1C3A}</a:tableStyleId>
              </a:tblPr>
              <a:tblGrid>
                <a:gridCol w="1622407">
                  <a:extLst>
                    <a:ext uri="{9D8B030D-6E8A-4147-A177-3AD203B41FA5}">
                      <a16:colId xmlns:a16="http://schemas.microsoft.com/office/drawing/2014/main" val="3896974687"/>
                    </a:ext>
                  </a:extLst>
                </a:gridCol>
                <a:gridCol w="1622407">
                  <a:extLst>
                    <a:ext uri="{9D8B030D-6E8A-4147-A177-3AD203B41FA5}">
                      <a16:colId xmlns:a16="http://schemas.microsoft.com/office/drawing/2014/main" val="1061514744"/>
                    </a:ext>
                  </a:extLst>
                </a:gridCol>
                <a:gridCol w="1622407">
                  <a:extLst>
                    <a:ext uri="{9D8B030D-6E8A-4147-A177-3AD203B41FA5}">
                      <a16:colId xmlns:a16="http://schemas.microsoft.com/office/drawing/2014/main" val="3229589065"/>
                    </a:ext>
                  </a:extLst>
                </a:gridCol>
              </a:tblGrid>
              <a:tr h="1622158">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7981756"/>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31986375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75192828"/>
                  </a:ext>
                </a:extLst>
              </a:tr>
            </a:tbl>
          </a:graphicData>
        </a:graphic>
      </p:graphicFrame>
      <p:sp>
        <p:nvSpPr>
          <p:cNvPr id="15" name="TextBox 14">
            <a:extLst>
              <a:ext uri="{FF2B5EF4-FFF2-40B4-BE49-F238E27FC236}">
                <a16:creationId xmlns:a16="http://schemas.microsoft.com/office/drawing/2014/main" id="{B51E4F8D-2997-0222-F1F8-3BE7380CEEAB}"/>
              </a:ext>
            </a:extLst>
          </p:cNvPr>
          <p:cNvSpPr txBox="1"/>
          <p:nvPr/>
        </p:nvSpPr>
        <p:spPr>
          <a:xfrm>
            <a:off x="24372963" y="3895344"/>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6" name="TextBox 15">
            <a:extLst>
              <a:ext uri="{FF2B5EF4-FFF2-40B4-BE49-F238E27FC236}">
                <a16:creationId xmlns:a16="http://schemas.microsoft.com/office/drawing/2014/main" id="{8FB08340-ECF2-C714-C24D-33C6CA6DC07D}"/>
              </a:ext>
            </a:extLst>
          </p:cNvPr>
          <p:cNvSpPr txBox="1"/>
          <p:nvPr/>
        </p:nvSpPr>
        <p:spPr>
          <a:xfrm>
            <a:off x="20993740" y="5102435"/>
            <a:ext cx="4598402" cy="1015663"/>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Stride = 3</a:t>
            </a:r>
          </a:p>
        </p:txBody>
      </p:sp>
      <p:sp>
        <p:nvSpPr>
          <p:cNvPr id="17" name="TextBox 16">
            <a:extLst>
              <a:ext uri="{FF2B5EF4-FFF2-40B4-BE49-F238E27FC236}">
                <a16:creationId xmlns:a16="http://schemas.microsoft.com/office/drawing/2014/main" id="{6DDBB38F-DC63-4E61-EF12-790717ABFF95}"/>
              </a:ext>
            </a:extLst>
          </p:cNvPr>
          <p:cNvSpPr txBox="1"/>
          <p:nvPr/>
        </p:nvSpPr>
        <p:spPr>
          <a:xfrm>
            <a:off x="27752187" y="5102434"/>
            <a:ext cx="4598402" cy="1015663"/>
          </a:xfrm>
          <a:prstGeom prst="rect">
            <a:avLst/>
          </a:prstGeom>
          <a:solidFill>
            <a:schemeClr val="tx1">
              <a:lumMod val="65000"/>
            </a:schemeClr>
          </a:solidFill>
          <a:ln w="76200">
            <a:solidFill>
              <a:schemeClr val="accent4"/>
            </a:solidFill>
          </a:ln>
        </p:spPr>
        <p:txBody>
          <a:bodyPr wrap="square" rtlCol="0">
            <a:spAutoFit/>
          </a:bodyPr>
          <a:lstStyle/>
          <a:p>
            <a:pPr algn="ctr"/>
            <a:r>
              <a:rPr lang="en-US" sz="6000">
                <a:latin typeface="+mj-lt"/>
              </a:rPr>
              <a:t>Padding = 2</a:t>
            </a:r>
          </a:p>
        </p:txBody>
      </p:sp>
    </p:spTree>
    <p:extLst>
      <p:ext uri="{BB962C8B-B14F-4D97-AF65-F5344CB8AC3E}">
        <p14:creationId xmlns:p14="http://schemas.microsoft.com/office/powerpoint/2010/main" val="3127373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Transposed 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Out Padding</a:t>
            </a:r>
          </a:p>
        </p:txBody>
      </p:sp>
      <p:graphicFrame>
        <p:nvGraphicFramePr>
          <p:cNvPr id="7" name="Table 3">
            <a:extLst>
              <a:ext uri="{FF2B5EF4-FFF2-40B4-BE49-F238E27FC236}">
                <a16:creationId xmlns:a16="http://schemas.microsoft.com/office/drawing/2014/main" id="{E19E55D2-4894-A182-FD1F-3A81066C8A12}"/>
              </a:ext>
            </a:extLst>
          </p:cNvPr>
          <p:cNvGraphicFramePr>
            <a:graphicFrameLocks noGrp="1"/>
          </p:cNvGraphicFramePr>
          <p:nvPr>
            <p:extLst>
              <p:ext uri="{D42A27DB-BD31-4B8C-83A1-F6EECF244321}">
                <p14:modId xmlns:p14="http://schemas.microsoft.com/office/powerpoint/2010/main" val="2031186670"/>
              </p:ext>
            </p:extLst>
          </p:nvPr>
        </p:nvGraphicFramePr>
        <p:xfrm>
          <a:off x="6094872" y="10220632"/>
          <a:ext cx="4914753" cy="4866474"/>
        </p:xfrm>
        <a:graphic>
          <a:graphicData uri="http://schemas.openxmlformats.org/drawingml/2006/table">
            <a:tbl>
              <a:tblPr firstRow="1" bandRow="1">
                <a:tableStyleId>{5C22544A-7EE6-4342-B048-85BDC9FD1C3A}</a:tableStyleId>
              </a:tblPr>
              <a:tblGrid>
                <a:gridCol w="1638251">
                  <a:extLst>
                    <a:ext uri="{9D8B030D-6E8A-4147-A177-3AD203B41FA5}">
                      <a16:colId xmlns:a16="http://schemas.microsoft.com/office/drawing/2014/main" val="1419859712"/>
                    </a:ext>
                  </a:extLst>
                </a:gridCol>
                <a:gridCol w="1638251">
                  <a:extLst>
                    <a:ext uri="{9D8B030D-6E8A-4147-A177-3AD203B41FA5}">
                      <a16:colId xmlns:a16="http://schemas.microsoft.com/office/drawing/2014/main" val="1061514744"/>
                    </a:ext>
                  </a:extLst>
                </a:gridCol>
                <a:gridCol w="1638251">
                  <a:extLst>
                    <a:ext uri="{9D8B030D-6E8A-4147-A177-3AD203B41FA5}">
                      <a16:colId xmlns:a16="http://schemas.microsoft.com/office/drawing/2014/main" val="1976008074"/>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12843853"/>
                  </a:ext>
                </a:extLst>
              </a:tr>
            </a:tbl>
          </a:graphicData>
        </a:graphic>
      </p:graphicFrame>
      <p:sp>
        <p:nvSpPr>
          <p:cNvPr id="4" name="TextBox 3">
            <a:extLst>
              <a:ext uri="{FF2B5EF4-FFF2-40B4-BE49-F238E27FC236}">
                <a16:creationId xmlns:a16="http://schemas.microsoft.com/office/drawing/2014/main" id="{5DB9B921-D494-0E4E-8495-1480228826BD}"/>
              </a:ext>
            </a:extLst>
          </p:cNvPr>
          <p:cNvSpPr txBox="1"/>
          <p:nvPr/>
        </p:nvSpPr>
        <p:spPr>
          <a:xfrm>
            <a:off x="6253048" y="5458963"/>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8" name="TextBox 7">
            <a:extLst>
              <a:ext uri="{FF2B5EF4-FFF2-40B4-BE49-F238E27FC236}">
                <a16:creationId xmlns:a16="http://schemas.microsoft.com/office/drawing/2014/main" id="{115474C1-3F45-C34F-DB0E-1D52A09E9805}"/>
              </a:ext>
            </a:extLst>
          </p:cNvPr>
          <p:cNvSpPr txBox="1"/>
          <p:nvPr/>
        </p:nvSpPr>
        <p:spPr>
          <a:xfrm>
            <a:off x="6253047" y="6824134"/>
            <a:ext cx="4598402" cy="1938992"/>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Out Padding = 0</a:t>
            </a:r>
          </a:p>
        </p:txBody>
      </p:sp>
      <p:graphicFrame>
        <p:nvGraphicFramePr>
          <p:cNvPr id="9" name="Table 3">
            <a:extLst>
              <a:ext uri="{FF2B5EF4-FFF2-40B4-BE49-F238E27FC236}">
                <a16:creationId xmlns:a16="http://schemas.microsoft.com/office/drawing/2014/main" id="{42625852-64B5-B733-01EB-4723E8531B34}"/>
              </a:ext>
            </a:extLst>
          </p:cNvPr>
          <p:cNvGraphicFramePr>
            <a:graphicFrameLocks noGrp="1"/>
          </p:cNvGraphicFramePr>
          <p:nvPr>
            <p:extLst>
              <p:ext uri="{D42A27DB-BD31-4B8C-83A1-F6EECF244321}">
                <p14:modId xmlns:p14="http://schemas.microsoft.com/office/powerpoint/2010/main" val="1260067703"/>
              </p:ext>
            </p:extLst>
          </p:nvPr>
        </p:nvGraphicFramePr>
        <p:xfrm>
          <a:off x="15041880" y="10180445"/>
          <a:ext cx="6492240" cy="6488632"/>
        </p:xfrm>
        <a:graphic>
          <a:graphicData uri="http://schemas.openxmlformats.org/drawingml/2006/table">
            <a:tbl>
              <a:tblPr firstRow="1" bandRow="1">
                <a:tableStyleId>{5C22544A-7EE6-4342-B048-85BDC9FD1C3A}</a:tableStyleId>
              </a:tblPr>
              <a:tblGrid>
                <a:gridCol w="1623060">
                  <a:extLst>
                    <a:ext uri="{9D8B030D-6E8A-4147-A177-3AD203B41FA5}">
                      <a16:colId xmlns:a16="http://schemas.microsoft.com/office/drawing/2014/main" val="1419859712"/>
                    </a:ext>
                  </a:extLst>
                </a:gridCol>
                <a:gridCol w="1623060">
                  <a:extLst>
                    <a:ext uri="{9D8B030D-6E8A-4147-A177-3AD203B41FA5}">
                      <a16:colId xmlns:a16="http://schemas.microsoft.com/office/drawing/2014/main" val="1061514744"/>
                    </a:ext>
                  </a:extLst>
                </a:gridCol>
                <a:gridCol w="1623060">
                  <a:extLst>
                    <a:ext uri="{9D8B030D-6E8A-4147-A177-3AD203B41FA5}">
                      <a16:colId xmlns:a16="http://schemas.microsoft.com/office/drawing/2014/main" val="1976008074"/>
                    </a:ext>
                  </a:extLst>
                </a:gridCol>
                <a:gridCol w="1623060">
                  <a:extLst>
                    <a:ext uri="{9D8B030D-6E8A-4147-A177-3AD203B41FA5}">
                      <a16:colId xmlns:a16="http://schemas.microsoft.com/office/drawing/2014/main" val="3269918337"/>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112843853"/>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157849268"/>
                  </a:ext>
                </a:extLst>
              </a:tr>
            </a:tbl>
          </a:graphicData>
        </a:graphic>
      </p:graphicFrame>
      <p:sp>
        <p:nvSpPr>
          <p:cNvPr id="10" name="TextBox 9">
            <a:extLst>
              <a:ext uri="{FF2B5EF4-FFF2-40B4-BE49-F238E27FC236}">
                <a16:creationId xmlns:a16="http://schemas.microsoft.com/office/drawing/2014/main" id="{28F6EAA6-A489-7283-ACEC-8A6468014A92}"/>
              </a:ext>
            </a:extLst>
          </p:cNvPr>
          <p:cNvSpPr txBox="1"/>
          <p:nvPr/>
        </p:nvSpPr>
        <p:spPr>
          <a:xfrm>
            <a:off x="15988799" y="5455647"/>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2" name="TextBox 11">
            <a:extLst>
              <a:ext uri="{FF2B5EF4-FFF2-40B4-BE49-F238E27FC236}">
                <a16:creationId xmlns:a16="http://schemas.microsoft.com/office/drawing/2014/main" id="{802C011C-185E-AA10-EE4E-35A950BCCADD}"/>
              </a:ext>
            </a:extLst>
          </p:cNvPr>
          <p:cNvSpPr txBox="1"/>
          <p:nvPr/>
        </p:nvSpPr>
        <p:spPr>
          <a:xfrm>
            <a:off x="15988799" y="6860710"/>
            <a:ext cx="4598402" cy="1938992"/>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Out Padding = 1</a:t>
            </a:r>
          </a:p>
        </p:txBody>
      </p:sp>
      <p:graphicFrame>
        <p:nvGraphicFramePr>
          <p:cNvPr id="14" name="Table 3">
            <a:extLst>
              <a:ext uri="{FF2B5EF4-FFF2-40B4-BE49-F238E27FC236}">
                <a16:creationId xmlns:a16="http://schemas.microsoft.com/office/drawing/2014/main" id="{764D45DC-1CB3-0CB5-753A-C1E99DC576C3}"/>
              </a:ext>
            </a:extLst>
          </p:cNvPr>
          <p:cNvGraphicFramePr>
            <a:graphicFrameLocks noGrp="1"/>
          </p:cNvGraphicFramePr>
          <p:nvPr>
            <p:extLst>
              <p:ext uri="{D42A27DB-BD31-4B8C-83A1-F6EECF244321}">
                <p14:modId xmlns:p14="http://schemas.microsoft.com/office/powerpoint/2010/main" val="1021603200"/>
              </p:ext>
            </p:extLst>
          </p:nvPr>
        </p:nvGraphicFramePr>
        <p:xfrm>
          <a:off x="24000682" y="10180445"/>
          <a:ext cx="8110730" cy="8110790"/>
        </p:xfrm>
        <a:graphic>
          <a:graphicData uri="http://schemas.openxmlformats.org/drawingml/2006/table">
            <a:tbl>
              <a:tblPr firstRow="1" bandRow="1">
                <a:tableStyleId>{5C22544A-7EE6-4342-B048-85BDC9FD1C3A}</a:tableStyleId>
              </a:tblPr>
              <a:tblGrid>
                <a:gridCol w="1622146">
                  <a:extLst>
                    <a:ext uri="{9D8B030D-6E8A-4147-A177-3AD203B41FA5}">
                      <a16:colId xmlns:a16="http://schemas.microsoft.com/office/drawing/2014/main" val="1419859712"/>
                    </a:ext>
                  </a:extLst>
                </a:gridCol>
                <a:gridCol w="1622146">
                  <a:extLst>
                    <a:ext uri="{9D8B030D-6E8A-4147-A177-3AD203B41FA5}">
                      <a16:colId xmlns:a16="http://schemas.microsoft.com/office/drawing/2014/main" val="1061514744"/>
                    </a:ext>
                  </a:extLst>
                </a:gridCol>
                <a:gridCol w="1622146">
                  <a:extLst>
                    <a:ext uri="{9D8B030D-6E8A-4147-A177-3AD203B41FA5}">
                      <a16:colId xmlns:a16="http://schemas.microsoft.com/office/drawing/2014/main" val="1976008074"/>
                    </a:ext>
                  </a:extLst>
                </a:gridCol>
                <a:gridCol w="1622146">
                  <a:extLst>
                    <a:ext uri="{9D8B030D-6E8A-4147-A177-3AD203B41FA5}">
                      <a16:colId xmlns:a16="http://schemas.microsoft.com/office/drawing/2014/main" val="3269918337"/>
                    </a:ext>
                  </a:extLst>
                </a:gridCol>
                <a:gridCol w="1622146">
                  <a:extLst>
                    <a:ext uri="{9D8B030D-6E8A-4147-A177-3AD203B41FA5}">
                      <a16:colId xmlns:a16="http://schemas.microsoft.com/office/drawing/2014/main" val="2443532421"/>
                    </a:ext>
                  </a:extLst>
                </a:gridCol>
              </a:tblGrid>
              <a:tr h="1622158">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b="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2846002149"/>
                  </a:ext>
                </a:extLst>
              </a:tr>
              <a:tr h="1622158">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319863758"/>
                  </a:ext>
                </a:extLst>
              </a:tr>
              <a:tr h="1622158">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bg1"/>
                          </a:solidFill>
                          <a:latin typeface="+mn-lt"/>
                        </a:rPr>
                        <a:t>1</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112843853"/>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157849268"/>
                  </a:ext>
                </a:extLst>
              </a:tr>
              <a:tr h="1622158">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6000">
                          <a:solidFill>
                            <a:schemeClr val="tx1"/>
                          </a:solidFill>
                          <a:latin typeface="+mn-lt"/>
                        </a:rPr>
                        <a:t>0</a:t>
                      </a:r>
                    </a:p>
                  </a:txBody>
                  <a:tcPr marL="118106" marR="118106" marT="59054" marB="590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2933307916"/>
                  </a:ext>
                </a:extLst>
              </a:tr>
            </a:tbl>
          </a:graphicData>
        </a:graphic>
      </p:graphicFrame>
      <p:sp>
        <p:nvSpPr>
          <p:cNvPr id="15" name="TextBox 14">
            <a:extLst>
              <a:ext uri="{FF2B5EF4-FFF2-40B4-BE49-F238E27FC236}">
                <a16:creationId xmlns:a16="http://schemas.microsoft.com/office/drawing/2014/main" id="{B0D573A7-8F41-BDE3-D9F0-EFE5BB834AD1}"/>
              </a:ext>
            </a:extLst>
          </p:cNvPr>
          <p:cNvSpPr txBox="1"/>
          <p:nvPr/>
        </p:nvSpPr>
        <p:spPr>
          <a:xfrm>
            <a:off x="25756846" y="5525331"/>
            <a:ext cx="4598402" cy="1015663"/>
          </a:xfrm>
          <a:prstGeom prst="rect">
            <a:avLst/>
          </a:prstGeom>
          <a:noFill/>
          <a:ln w="76200">
            <a:solidFill>
              <a:schemeClr val="accent4"/>
            </a:solidFill>
          </a:ln>
        </p:spPr>
        <p:txBody>
          <a:bodyPr wrap="square" rtlCol="0">
            <a:spAutoFit/>
          </a:bodyPr>
          <a:lstStyle/>
          <a:p>
            <a:pPr algn="ctr"/>
            <a:r>
              <a:rPr lang="en-US" sz="6000">
                <a:solidFill>
                  <a:schemeClr val="bg1"/>
                </a:solidFill>
                <a:latin typeface="+mj-lt"/>
              </a:rPr>
              <a:t>Image</a:t>
            </a:r>
          </a:p>
        </p:txBody>
      </p:sp>
      <p:sp>
        <p:nvSpPr>
          <p:cNvPr id="16" name="TextBox 15">
            <a:extLst>
              <a:ext uri="{FF2B5EF4-FFF2-40B4-BE49-F238E27FC236}">
                <a16:creationId xmlns:a16="http://schemas.microsoft.com/office/drawing/2014/main" id="{0A092B17-3672-A85A-54AA-3B720C98CA7F}"/>
              </a:ext>
            </a:extLst>
          </p:cNvPr>
          <p:cNvSpPr txBox="1"/>
          <p:nvPr/>
        </p:nvSpPr>
        <p:spPr>
          <a:xfrm>
            <a:off x="25756846" y="6890502"/>
            <a:ext cx="4598402" cy="1938992"/>
          </a:xfrm>
          <a:prstGeom prst="rect">
            <a:avLst/>
          </a:prstGeom>
          <a:solidFill>
            <a:schemeClr val="accent4"/>
          </a:solidFill>
          <a:ln w="76200">
            <a:solidFill>
              <a:schemeClr val="accent4"/>
            </a:solidFill>
          </a:ln>
        </p:spPr>
        <p:txBody>
          <a:bodyPr wrap="square" rtlCol="0">
            <a:spAutoFit/>
          </a:bodyPr>
          <a:lstStyle/>
          <a:p>
            <a:pPr algn="ctr"/>
            <a:r>
              <a:rPr lang="en-US" sz="6000">
                <a:latin typeface="+mj-lt"/>
              </a:rPr>
              <a:t>Out Padding = 2</a:t>
            </a:r>
          </a:p>
        </p:txBody>
      </p:sp>
    </p:spTree>
    <p:extLst>
      <p:ext uri="{BB962C8B-B14F-4D97-AF65-F5344CB8AC3E}">
        <p14:creationId xmlns:p14="http://schemas.microsoft.com/office/powerpoint/2010/main" val="2904577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09E3D2-58CF-BBC0-1CA5-0F81B970F9B0}"/>
              </a:ext>
            </a:extLst>
          </p:cNvPr>
          <p:cNvPicPr>
            <a:picLocks noChangeAspect="1"/>
          </p:cNvPicPr>
          <p:nvPr/>
        </p:nvPicPr>
        <p:blipFill>
          <a:blip r:embed="rId3"/>
          <a:stretch>
            <a:fillRect/>
          </a:stretch>
        </p:blipFill>
        <p:spPr>
          <a:xfrm>
            <a:off x="9679237" y="6943502"/>
            <a:ext cx="8634334" cy="8229600"/>
          </a:xfrm>
          <a:prstGeom prst="rect">
            <a:avLst/>
          </a:prstGeom>
        </p:spPr>
      </p:pic>
      <p:pic>
        <p:nvPicPr>
          <p:cNvPr id="8" name="Picture 7">
            <a:extLst>
              <a:ext uri="{FF2B5EF4-FFF2-40B4-BE49-F238E27FC236}">
                <a16:creationId xmlns:a16="http://schemas.microsoft.com/office/drawing/2014/main" id="{C15C398C-0AB1-2617-43B4-4D7FEA9F5C6E}"/>
              </a:ext>
            </a:extLst>
          </p:cNvPr>
          <p:cNvPicPr>
            <a:picLocks noChangeAspect="1"/>
          </p:cNvPicPr>
          <p:nvPr/>
        </p:nvPicPr>
        <p:blipFill>
          <a:blip r:embed="rId4"/>
          <a:stretch>
            <a:fillRect/>
          </a:stretch>
        </p:blipFill>
        <p:spPr>
          <a:xfrm>
            <a:off x="21051111" y="4886102"/>
            <a:ext cx="12951502" cy="12344400"/>
          </a:xfrm>
          <a:prstGeom prst="rect">
            <a:avLst/>
          </a:prstGeom>
        </p:spPr>
      </p:pic>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Image Resizing</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lIns="91440" tIns="45720" rIns="91440" bIns="45720" anchor="t"/>
          <a:lstStyle/>
          <a:p>
            <a:r>
              <a:rPr lang="en-US" err="1">
                <a:latin typeface="NVIDIA Sans"/>
              </a:rPr>
              <a:t>Upsampling</a:t>
            </a:r>
            <a:endParaRPr lang="en-US"/>
          </a:p>
        </p:txBody>
      </p:sp>
      <p:pic>
        <p:nvPicPr>
          <p:cNvPr id="6" name="Picture 5">
            <a:extLst>
              <a:ext uri="{FF2B5EF4-FFF2-40B4-BE49-F238E27FC236}">
                <a16:creationId xmlns:a16="http://schemas.microsoft.com/office/drawing/2014/main" id="{E0FB6D54-BB87-507D-14C3-5A2A676A5AF6}"/>
              </a:ext>
            </a:extLst>
          </p:cNvPr>
          <p:cNvPicPr>
            <a:picLocks noChangeAspect="1"/>
          </p:cNvPicPr>
          <p:nvPr/>
        </p:nvPicPr>
        <p:blipFill>
          <a:blip r:embed="rId5"/>
          <a:stretch>
            <a:fillRect/>
          </a:stretch>
        </p:blipFill>
        <p:spPr>
          <a:xfrm>
            <a:off x="2514600" y="8198950"/>
            <a:ext cx="4454505" cy="4176099"/>
          </a:xfrm>
          <a:prstGeom prst="rect">
            <a:avLst/>
          </a:prstGeom>
        </p:spPr>
      </p:pic>
      <p:sp>
        <p:nvSpPr>
          <p:cNvPr id="23" name="TextBox 22">
            <a:extLst>
              <a:ext uri="{FF2B5EF4-FFF2-40B4-BE49-F238E27FC236}">
                <a16:creationId xmlns:a16="http://schemas.microsoft.com/office/drawing/2014/main" id="{33A1C2B3-2D99-4757-50CA-9F7DFC1F585C}"/>
              </a:ext>
            </a:extLst>
          </p:cNvPr>
          <p:cNvSpPr txBox="1"/>
          <p:nvPr/>
        </p:nvSpPr>
        <p:spPr>
          <a:xfrm>
            <a:off x="2975732" y="12544655"/>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sp>
        <p:nvSpPr>
          <p:cNvPr id="24" name="TextBox 23">
            <a:extLst>
              <a:ext uri="{FF2B5EF4-FFF2-40B4-BE49-F238E27FC236}">
                <a16:creationId xmlns:a16="http://schemas.microsoft.com/office/drawing/2014/main" id="{2A8C3CC4-D898-59B4-443C-CA93CF5C04F6}"/>
              </a:ext>
            </a:extLst>
          </p:cNvPr>
          <p:cNvSpPr txBox="1"/>
          <p:nvPr/>
        </p:nvSpPr>
        <p:spPr>
          <a:xfrm>
            <a:off x="12199742" y="15380695"/>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25" name="TextBox 24">
            <a:extLst>
              <a:ext uri="{FF2B5EF4-FFF2-40B4-BE49-F238E27FC236}">
                <a16:creationId xmlns:a16="http://schemas.microsoft.com/office/drawing/2014/main" id="{261F9A67-CAF7-8E88-480F-E3DF2FDF444A}"/>
              </a:ext>
            </a:extLst>
          </p:cNvPr>
          <p:cNvSpPr txBox="1"/>
          <p:nvPr/>
        </p:nvSpPr>
        <p:spPr>
          <a:xfrm>
            <a:off x="25745890" y="17732889"/>
            <a:ext cx="3532239" cy="707886"/>
          </a:xfrm>
          <a:prstGeom prst="rect">
            <a:avLst/>
          </a:prstGeom>
          <a:noFill/>
        </p:spPr>
        <p:txBody>
          <a:bodyPr wrap="square" rtlCol="0">
            <a:spAutoFit/>
          </a:bodyPr>
          <a:lstStyle/>
          <a:p>
            <a:pPr algn="ctr"/>
            <a:r>
              <a:rPr lang="en-US" sz="4000">
                <a:solidFill>
                  <a:schemeClr val="bg1"/>
                </a:solidFill>
                <a:latin typeface="+mj-lt"/>
              </a:rPr>
              <a:t>192 </a:t>
            </a:r>
            <a:r>
              <a:rPr lang="en-US" sz="4000" err="1">
                <a:solidFill>
                  <a:schemeClr val="bg1"/>
                </a:solidFill>
                <a:latin typeface="+mj-lt"/>
              </a:rPr>
              <a:t>px</a:t>
            </a:r>
            <a:endParaRPr lang="en-US" sz="4000">
              <a:solidFill>
                <a:schemeClr val="bg1"/>
              </a:solidFill>
              <a:latin typeface="+mj-lt"/>
            </a:endParaRPr>
          </a:p>
        </p:txBody>
      </p:sp>
      <p:sp>
        <p:nvSpPr>
          <p:cNvPr id="26" name="TextBox 25">
            <a:extLst>
              <a:ext uri="{FF2B5EF4-FFF2-40B4-BE49-F238E27FC236}">
                <a16:creationId xmlns:a16="http://schemas.microsoft.com/office/drawing/2014/main" id="{B32A6067-2F7D-D1A3-3C53-7FEA648BEA91}"/>
              </a:ext>
            </a:extLst>
          </p:cNvPr>
          <p:cNvSpPr txBox="1"/>
          <p:nvPr/>
        </p:nvSpPr>
        <p:spPr>
          <a:xfrm rot="16200000">
            <a:off x="5798918" y="9933055"/>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px</a:t>
            </a:r>
            <a:endParaRPr lang="en-US" sz="4000">
              <a:solidFill>
                <a:schemeClr val="bg1"/>
              </a:solidFill>
              <a:latin typeface="+mj-lt"/>
            </a:endParaRPr>
          </a:p>
        </p:txBody>
      </p:sp>
      <p:sp>
        <p:nvSpPr>
          <p:cNvPr id="27" name="TextBox 26">
            <a:extLst>
              <a:ext uri="{FF2B5EF4-FFF2-40B4-BE49-F238E27FC236}">
                <a16:creationId xmlns:a16="http://schemas.microsoft.com/office/drawing/2014/main" id="{1A4E2FC7-AB98-FC0F-CC54-D9B337B031D7}"/>
              </a:ext>
            </a:extLst>
          </p:cNvPr>
          <p:cNvSpPr txBox="1"/>
          <p:nvPr/>
        </p:nvSpPr>
        <p:spPr>
          <a:xfrm rot="16200000">
            <a:off x="17184796" y="10704358"/>
            <a:ext cx="3532239" cy="707886"/>
          </a:xfrm>
          <a:prstGeom prst="rect">
            <a:avLst/>
          </a:prstGeom>
          <a:noFill/>
        </p:spPr>
        <p:txBody>
          <a:bodyPr wrap="square" rtlCol="0">
            <a:spAutoFit/>
          </a:bodyPr>
          <a:lstStyle/>
          <a:p>
            <a:pPr algn="ctr"/>
            <a:r>
              <a:rPr lang="en-US" sz="4000">
                <a:solidFill>
                  <a:schemeClr val="bg1"/>
                </a:solidFill>
                <a:latin typeface="+mj-lt"/>
              </a:rPr>
              <a:t>128 </a:t>
            </a:r>
            <a:r>
              <a:rPr lang="en-US" sz="4000" err="1">
                <a:solidFill>
                  <a:schemeClr val="bg1"/>
                </a:solidFill>
                <a:latin typeface="+mj-lt"/>
              </a:rPr>
              <a:t>px</a:t>
            </a:r>
            <a:endParaRPr lang="en-US" sz="4000">
              <a:solidFill>
                <a:schemeClr val="bg1"/>
              </a:solidFill>
              <a:latin typeface="+mj-lt"/>
            </a:endParaRPr>
          </a:p>
        </p:txBody>
      </p:sp>
      <p:sp>
        <p:nvSpPr>
          <p:cNvPr id="28" name="TextBox 27">
            <a:extLst>
              <a:ext uri="{FF2B5EF4-FFF2-40B4-BE49-F238E27FC236}">
                <a16:creationId xmlns:a16="http://schemas.microsoft.com/office/drawing/2014/main" id="{B9FB4C4B-590F-32A8-C675-F0E601C8D7DA}"/>
              </a:ext>
            </a:extLst>
          </p:cNvPr>
          <p:cNvSpPr txBox="1"/>
          <p:nvPr/>
        </p:nvSpPr>
        <p:spPr>
          <a:xfrm rot="16200000">
            <a:off x="32889027" y="10778535"/>
            <a:ext cx="3532239" cy="707886"/>
          </a:xfrm>
          <a:prstGeom prst="rect">
            <a:avLst/>
          </a:prstGeom>
          <a:noFill/>
        </p:spPr>
        <p:txBody>
          <a:bodyPr wrap="square" rtlCol="0">
            <a:spAutoFit/>
          </a:bodyPr>
          <a:lstStyle/>
          <a:p>
            <a:pPr algn="ctr"/>
            <a:r>
              <a:rPr lang="en-US" sz="4000">
                <a:solidFill>
                  <a:schemeClr val="bg1"/>
                </a:solidFill>
                <a:latin typeface="+mj-lt"/>
              </a:rPr>
              <a:t>192 </a:t>
            </a:r>
            <a:r>
              <a:rPr lang="en-US" sz="4000" err="1">
                <a:solidFill>
                  <a:schemeClr val="bg1"/>
                </a:solidFill>
                <a:latin typeface="+mj-lt"/>
              </a:rPr>
              <a:t>px</a:t>
            </a:r>
            <a:endParaRPr lang="en-US" sz="4000">
              <a:solidFill>
                <a:schemeClr val="bg1"/>
              </a:solidFill>
              <a:latin typeface="+mj-lt"/>
            </a:endParaRPr>
          </a:p>
        </p:txBody>
      </p:sp>
    </p:spTree>
    <p:extLst>
      <p:ext uri="{BB962C8B-B14F-4D97-AF65-F5344CB8AC3E}">
        <p14:creationId xmlns:p14="http://schemas.microsoft.com/office/powerpoint/2010/main" val="1893721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Image Resizing</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lIns="91440" tIns="45720" rIns="91440" bIns="45720" anchor="t"/>
          <a:lstStyle/>
          <a:p>
            <a:r>
              <a:rPr lang="en-US" err="1">
                <a:latin typeface="NVIDIA Sans"/>
              </a:rPr>
              <a:t>Upsampling</a:t>
            </a:r>
            <a:endParaRPr lang="en-US"/>
          </a:p>
        </p:txBody>
      </p:sp>
      <p:pic>
        <p:nvPicPr>
          <p:cNvPr id="1026" name="Picture 2">
            <a:extLst>
              <a:ext uri="{FF2B5EF4-FFF2-40B4-BE49-F238E27FC236}">
                <a16:creationId xmlns:a16="http://schemas.microsoft.com/office/drawing/2014/main" id="{04FAF983-10C4-9EEB-4946-A87B0D5D19E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863139" y="5250640"/>
            <a:ext cx="849721" cy="849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990EF6-D1D2-38BE-0A76-F8B462DD2F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3716000" y="7048036"/>
            <a:ext cx="9144000"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3A946B-CD4F-B33A-B81B-1C58DEC59A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514600" y="7048036"/>
            <a:ext cx="9144000"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AE68548-AC98-B3DB-7158-9C8EA8A65C8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4917400" y="704803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20F6E4-C3E3-363A-E8FE-615690A8C6D9}"/>
              </a:ext>
            </a:extLst>
          </p:cNvPr>
          <p:cNvSpPr txBox="1"/>
          <p:nvPr/>
        </p:nvSpPr>
        <p:spPr>
          <a:xfrm>
            <a:off x="4787399" y="16540335"/>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Nearest</a:t>
            </a:r>
          </a:p>
        </p:txBody>
      </p:sp>
      <p:sp>
        <p:nvSpPr>
          <p:cNvPr id="3" name="TextBox 2">
            <a:extLst>
              <a:ext uri="{FF2B5EF4-FFF2-40B4-BE49-F238E27FC236}">
                <a16:creationId xmlns:a16="http://schemas.microsoft.com/office/drawing/2014/main" id="{7D753725-7C02-3124-A10B-FAEB04A60A3E}"/>
              </a:ext>
            </a:extLst>
          </p:cNvPr>
          <p:cNvSpPr txBox="1"/>
          <p:nvPr/>
        </p:nvSpPr>
        <p:spPr>
          <a:xfrm>
            <a:off x="15988798" y="16540335"/>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Bilinear</a:t>
            </a:r>
          </a:p>
        </p:txBody>
      </p:sp>
      <p:sp>
        <p:nvSpPr>
          <p:cNvPr id="4" name="TextBox 3">
            <a:extLst>
              <a:ext uri="{FF2B5EF4-FFF2-40B4-BE49-F238E27FC236}">
                <a16:creationId xmlns:a16="http://schemas.microsoft.com/office/drawing/2014/main" id="{12268629-5952-79A7-3C52-2977C660846E}"/>
              </a:ext>
            </a:extLst>
          </p:cNvPr>
          <p:cNvSpPr txBox="1"/>
          <p:nvPr/>
        </p:nvSpPr>
        <p:spPr>
          <a:xfrm>
            <a:off x="27190199" y="16540335"/>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Bicubic</a:t>
            </a:r>
          </a:p>
        </p:txBody>
      </p:sp>
    </p:spTree>
    <p:extLst>
      <p:ext uri="{BB962C8B-B14F-4D97-AF65-F5344CB8AC3E}">
        <p14:creationId xmlns:p14="http://schemas.microsoft.com/office/powerpoint/2010/main" val="2493086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Deconvolution?</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Same as Transposed Convolution?</a:t>
            </a:r>
          </a:p>
        </p:txBody>
      </p:sp>
      <p:pic>
        <p:nvPicPr>
          <p:cNvPr id="2050" name="Picture 2">
            <a:extLst>
              <a:ext uri="{FF2B5EF4-FFF2-40B4-BE49-F238E27FC236}">
                <a16:creationId xmlns:a16="http://schemas.microsoft.com/office/drawing/2014/main" id="{28E05779-E740-89B2-62CA-E6C76B5E5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090" y="4415599"/>
            <a:ext cx="5475813" cy="54363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DFE190-0D85-FE21-7225-193B3D59B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89" y="11541105"/>
            <a:ext cx="5475813" cy="5436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F1591BB-A0B9-AE17-C5C6-4DBD7C3A5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7082" y="4415598"/>
            <a:ext cx="5357823" cy="5319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22873D2-9D46-29E3-CACD-55E6C565D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9086" y="4415598"/>
            <a:ext cx="5475813" cy="54363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0F566EF-0573-8067-A9FC-04F8E42EC8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09086" y="11541105"/>
            <a:ext cx="5475813" cy="54363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0CD2A210-1FE9-D5AA-B9B7-0990F0D856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27082" y="11541105"/>
            <a:ext cx="5357823" cy="531918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D15F55A-BACA-3C25-11FB-F03CDD6E8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7088" y="7627408"/>
            <a:ext cx="5357822" cy="5319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E106C5-3826-0523-15F0-632552DCB5CE}"/>
              </a:ext>
            </a:extLst>
          </p:cNvPr>
          <p:cNvSpPr txBox="1"/>
          <p:nvPr/>
        </p:nvSpPr>
        <p:spPr>
          <a:xfrm>
            <a:off x="4229794" y="9933057"/>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Image</a:t>
            </a:r>
          </a:p>
        </p:txBody>
      </p:sp>
      <p:sp>
        <p:nvSpPr>
          <p:cNvPr id="3" name="TextBox 2">
            <a:extLst>
              <a:ext uri="{FF2B5EF4-FFF2-40B4-BE49-F238E27FC236}">
                <a16:creationId xmlns:a16="http://schemas.microsoft.com/office/drawing/2014/main" id="{D776DBD0-D183-03AA-16F6-2B26ADC6B093}"/>
              </a:ext>
            </a:extLst>
          </p:cNvPr>
          <p:cNvSpPr txBox="1"/>
          <p:nvPr/>
        </p:nvSpPr>
        <p:spPr>
          <a:xfrm>
            <a:off x="4229794" y="17169705"/>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Point</a:t>
            </a:r>
          </a:p>
        </p:txBody>
      </p:sp>
      <p:sp>
        <p:nvSpPr>
          <p:cNvPr id="4" name="TextBox 3">
            <a:extLst>
              <a:ext uri="{FF2B5EF4-FFF2-40B4-BE49-F238E27FC236}">
                <a16:creationId xmlns:a16="http://schemas.microsoft.com/office/drawing/2014/main" id="{493C9FE2-92E4-0B5E-F682-29844D071432}"/>
              </a:ext>
            </a:extLst>
          </p:cNvPr>
          <p:cNvSpPr txBox="1"/>
          <p:nvPr/>
        </p:nvSpPr>
        <p:spPr>
          <a:xfrm>
            <a:off x="12147791" y="17175014"/>
            <a:ext cx="4598402" cy="1323439"/>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Point Spread Function</a:t>
            </a:r>
          </a:p>
        </p:txBody>
      </p:sp>
      <p:sp>
        <p:nvSpPr>
          <p:cNvPr id="5" name="TextBox 4">
            <a:extLst>
              <a:ext uri="{FF2B5EF4-FFF2-40B4-BE49-F238E27FC236}">
                <a16:creationId xmlns:a16="http://schemas.microsoft.com/office/drawing/2014/main" id="{04F504DE-0BED-5C72-8154-18C26F87CEBE}"/>
              </a:ext>
            </a:extLst>
          </p:cNvPr>
          <p:cNvSpPr txBox="1"/>
          <p:nvPr/>
        </p:nvSpPr>
        <p:spPr>
          <a:xfrm>
            <a:off x="12147791" y="9933057"/>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Convolved Image</a:t>
            </a:r>
          </a:p>
        </p:txBody>
      </p:sp>
      <p:sp>
        <p:nvSpPr>
          <p:cNvPr id="6" name="TextBox 5">
            <a:extLst>
              <a:ext uri="{FF2B5EF4-FFF2-40B4-BE49-F238E27FC236}">
                <a16:creationId xmlns:a16="http://schemas.microsoft.com/office/drawing/2014/main" id="{9C7E9E3D-0E47-ADD8-2396-EF91907C525E}"/>
              </a:ext>
            </a:extLst>
          </p:cNvPr>
          <p:cNvSpPr txBox="1"/>
          <p:nvPr/>
        </p:nvSpPr>
        <p:spPr>
          <a:xfrm>
            <a:off x="20006792" y="9851922"/>
            <a:ext cx="4598402" cy="707886"/>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FFT Convolved</a:t>
            </a:r>
          </a:p>
        </p:txBody>
      </p:sp>
      <p:sp>
        <p:nvSpPr>
          <p:cNvPr id="7" name="TextBox 6">
            <a:extLst>
              <a:ext uri="{FF2B5EF4-FFF2-40B4-BE49-F238E27FC236}">
                <a16:creationId xmlns:a16="http://schemas.microsoft.com/office/drawing/2014/main" id="{113B691B-4404-7BC3-544A-E7278568A49B}"/>
              </a:ext>
            </a:extLst>
          </p:cNvPr>
          <p:cNvSpPr txBox="1"/>
          <p:nvPr/>
        </p:nvSpPr>
        <p:spPr>
          <a:xfrm>
            <a:off x="20006792" y="17178456"/>
            <a:ext cx="4598402" cy="1323439"/>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FFT Point Spread Function</a:t>
            </a:r>
          </a:p>
        </p:txBody>
      </p:sp>
      <p:sp>
        <p:nvSpPr>
          <p:cNvPr id="8" name="TextBox 7">
            <a:extLst>
              <a:ext uri="{FF2B5EF4-FFF2-40B4-BE49-F238E27FC236}">
                <a16:creationId xmlns:a16="http://schemas.microsoft.com/office/drawing/2014/main" id="{A6288964-F34F-43C1-0710-87708D55BA7C}"/>
              </a:ext>
            </a:extLst>
          </p:cNvPr>
          <p:cNvSpPr txBox="1"/>
          <p:nvPr/>
        </p:nvSpPr>
        <p:spPr>
          <a:xfrm>
            <a:off x="27806798" y="13171811"/>
            <a:ext cx="4598402" cy="1323439"/>
          </a:xfrm>
          <a:prstGeom prst="rect">
            <a:avLst/>
          </a:prstGeom>
          <a:noFill/>
          <a:ln w="76200">
            <a:solidFill>
              <a:schemeClr val="accent4"/>
            </a:solidFill>
          </a:ln>
        </p:spPr>
        <p:txBody>
          <a:bodyPr wrap="square" rtlCol="0">
            <a:spAutoFit/>
          </a:bodyPr>
          <a:lstStyle/>
          <a:p>
            <a:pPr algn="ctr"/>
            <a:r>
              <a:rPr lang="en-US" sz="4000">
                <a:solidFill>
                  <a:schemeClr val="bg1"/>
                </a:solidFill>
                <a:latin typeface="+mj-lt"/>
              </a:rPr>
              <a:t>Deconvolved Convolved Image</a:t>
            </a:r>
          </a:p>
        </p:txBody>
      </p:sp>
    </p:spTree>
    <p:extLst>
      <p:ext uri="{BB962C8B-B14F-4D97-AF65-F5344CB8AC3E}">
        <p14:creationId xmlns:p14="http://schemas.microsoft.com/office/powerpoint/2010/main" val="218562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A Brief History of Generative AI</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Lab</a:t>
            </a:r>
          </a:p>
        </p:txBody>
      </p:sp>
    </p:spTree>
    <p:extLst>
      <p:ext uri="{BB962C8B-B14F-4D97-AF65-F5344CB8AC3E}">
        <p14:creationId xmlns:p14="http://schemas.microsoft.com/office/powerpoint/2010/main" val="124243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err="1"/>
              <a:t>FashionMNIST</a:t>
            </a:r>
            <a:endParaRPr lang="en-US" strike="sngStrike"/>
          </a:p>
        </p:txBody>
      </p:sp>
      <p:sp>
        <p:nvSpPr>
          <p:cNvPr id="13" name="Text Placeholder 2">
            <a:extLst>
              <a:ext uri="{FF2B5EF4-FFF2-40B4-BE49-F238E27FC236}">
                <a16:creationId xmlns:a16="http://schemas.microsoft.com/office/drawing/2014/main" id="{05420910-E0B5-56D1-27B0-395D420E9E1A}"/>
              </a:ext>
            </a:extLst>
          </p:cNvPr>
          <p:cNvSpPr>
            <a:spLocks noGrp="1"/>
          </p:cNvSpPr>
          <p:nvPr>
            <p:ph type="body" sz="quarter" idx="10"/>
          </p:nvPr>
        </p:nvSpPr>
        <p:spPr>
          <a:xfrm>
            <a:off x="2514600" y="2487168"/>
            <a:ext cx="31546800" cy="1408176"/>
          </a:xfrm>
        </p:spPr>
        <p:txBody>
          <a:bodyPr/>
          <a:lstStyle/>
          <a:p>
            <a:r>
              <a:rPr lang="en-US"/>
              <a:t>Convolutional Neural Network “Hello World”</a:t>
            </a:r>
          </a:p>
        </p:txBody>
      </p:sp>
      <p:pic>
        <p:nvPicPr>
          <p:cNvPr id="1026" name="Picture 2">
            <a:extLst>
              <a:ext uri="{FF2B5EF4-FFF2-40B4-BE49-F238E27FC236}">
                <a16:creationId xmlns:a16="http://schemas.microsoft.com/office/drawing/2014/main" id="{FAA2057D-ED3D-40AF-FF38-E7DBE9072A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172"/>
          <a:stretch/>
        </p:blipFill>
        <p:spPr bwMode="auto">
          <a:xfrm>
            <a:off x="3615341" y="3895344"/>
            <a:ext cx="29345317" cy="1462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620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Hypothesis: Generate an image from Noise</a:t>
            </a:r>
            <a:endParaRPr lang="en-US" strike="sngStrike"/>
          </a:p>
        </p:txBody>
      </p:sp>
      <p:pic>
        <p:nvPicPr>
          <p:cNvPr id="5" name="Picture 4">
            <a:extLst>
              <a:ext uri="{FF2B5EF4-FFF2-40B4-BE49-F238E27FC236}">
                <a16:creationId xmlns:a16="http://schemas.microsoft.com/office/drawing/2014/main" id="{B505293B-15B9-7197-15D9-FCD9619844A5}"/>
              </a:ext>
            </a:extLst>
          </p:cNvPr>
          <p:cNvPicPr>
            <a:picLocks noChangeAspect="1"/>
          </p:cNvPicPr>
          <p:nvPr/>
        </p:nvPicPr>
        <p:blipFill rotWithShape="1">
          <a:blip r:embed="rId3"/>
          <a:srcRect r="66267"/>
          <a:stretch/>
        </p:blipFill>
        <p:spPr>
          <a:xfrm>
            <a:off x="3097367" y="2744971"/>
            <a:ext cx="7224891" cy="8157813"/>
          </a:xfrm>
          <a:prstGeom prst="rect">
            <a:avLst/>
          </a:prstGeom>
        </p:spPr>
      </p:pic>
      <p:pic>
        <p:nvPicPr>
          <p:cNvPr id="6" name="Picture 5">
            <a:extLst>
              <a:ext uri="{FF2B5EF4-FFF2-40B4-BE49-F238E27FC236}">
                <a16:creationId xmlns:a16="http://schemas.microsoft.com/office/drawing/2014/main" id="{248E7309-F906-EB6F-07A2-3E705307930A}"/>
              </a:ext>
            </a:extLst>
          </p:cNvPr>
          <p:cNvPicPr>
            <a:picLocks noChangeAspect="1"/>
          </p:cNvPicPr>
          <p:nvPr/>
        </p:nvPicPr>
        <p:blipFill rotWithShape="1">
          <a:blip r:embed="rId3"/>
          <a:srcRect l="65411"/>
          <a:stretch/>
        </p:blipFill>
        <p:spPr>
          <a:xfrm>
            <a:off x="26653131" y="3069434"/>
            <a:ext cx="7408269" cy="8157813"/>
          </a:xfrm>
          <a:prstGeom prst="rect">
            <a:avLst/>
          </a:prstGeom>
        </p:spPr>
      </p:pic>
      <p:pic>
        <p:nvPicPr>
          <p:cNvPr id="7" name="Picture 6">
            <a:extLst>
              <a:ext uri="{FF2B5EF4-FFF2-40B4-BE49-F238E27FC236}">
                <a16:creationId xmlns:a16="http://schemas.microsoft.com/office/drawing/2014/main" id="{C229BE5B-C2D8-5039-FCD3-D7F643A94DEA}"/>
              </a:ext>
            </a:extLst>
          </p:cNvPr>
          <p:cNvPicPr>
            <a:picLocks noChangeAspect="1"/>
          </p:cNvPicPr>
          <p:nvPr/>
        </p:nvPicPr>
        <p:blipFill rotWithShape="1">
          <a:blip r:embed="rId3"/>
          <a:srcRect l="33190" r="34446"/>
          <a:stretch/>
        </p:blipFill>
        <p:spPr>
          <a:xfrm>
            <a:off x="14276441" y="3069436"/>
            <a:ext cx="6931740" cy="8157813"/>
          </a:xfrm>
          <a:prstGeom prst="rect">
            <a:avLst/>
          </a:prstGeom>
        </p:spPr>
      </p:pic>
      <p:sp>
        <p:nvSpPr>
          <p:cNvPr id="9" name="Arrow: Right 8">
            <a:extLst>
              <a:ext uri="{FF2B5EF4-FFF2-40B4-BE49-F238E27FC236}">
                <a16:creationId xmlns:a16="http://schemas.microsoft.com/office/drawing/2014/main" id="{07F17D53-AD05-D0AD-86F9-76B8DC9AAB3E}"/>
              </a:ext>
            </a:extLst>
          </p:cNvPr>
          <p:cNvSpPr/>
          <p:nvPr/>
        </p:nvSpPr>
        <p:spPr>
          <a:xfrm>
            <a:off x="11075233" y="5891039"/>
            <a:ext cx="2448232" cy="251460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52EFA9AA-54EF-5573-6E8B-DC5AC7E01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6790" y="5266128"/>
            <a:ext cx="3727732" cy="3727732"/>
          </a:xfrm>
          <a:prstGeom prst="rect">
            <a:avLst/>
          </a:prstGeom>
        </p:spPr>
      </p:pic>
      <p:grpSp>
        <p:nvGrpSpPr>
          <p:cNvPr id="23" name="Group 22">
            <a:extLst>
              <a:ext uri="{FF2B5EF4-FFF2-40B4-BE49-F238E27FC236}">
                <a16:creationId xmlns:a16="http://schemas.microsoft.com/office/drawing/2014/main" id="{9C36936D-84F0-5F19-929E-BF5D2E34C877}"/>
              </a:ext>
            </a:extLst>
          </p:cNvPr>
          <p:cNvGrpSpPr/>
          <p:nvPr/>
        </p:nvGrpSpPr>
        <p:grpSpPr>
          <a:xfrm>
            <a:off x="14276441" y="11312724"/>
            <a:ext cx="19111617" cy="7989603"/>
            <a:chOff x="14276441" y="11312724"/>
            <a:chExt cx="19111617" cy="7989603"/>
          </a:xfrm>
        </p:grpSpPr>
        <p:pic>
          <p:nvPicPr>
            <p:cNvPr id="18" name="Picture 17">
              <a:extLst>
                <a:ext uri="{FF2B5EF4-FFF2-40B4-BE49-F238E27FC236}">
                  <a16:creationId xmlns:a16="http://schemas.microsoft.com/office/drawing/2014/main" id="{80DBA6A1-34F7-7D3A-4CB0-6D131ED9DA39}"/>
                </a:ext>
              </a:extLst>
            </p:cNvPr>
            <p:cNvPicPr>
              <a:picLocks noChangeAspect="1"/>
            </p:cNvPicPr>
            <p:nvPr/>
          </p:nvPicPr>
          <p:blipFill rotWithShape="1">
            <a:blip r:embed="rId5"/>
            <a:srcRect l="34367" t="12149" r="33802" b="318"/>
            <a:stretch/>
          </p:blipFill>
          <p:spPr>
            <a:xfrm>
              <a:off x="14276441" y="12233993"/>
              <a:ext cx="6931740" cy="706833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24623AE-8B9B-3F00-7A0D-75E19FEF0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575" y="13400921"/>
              <a:ext cx="3727732" cy="3727732"/>
            </a:xfrm>
            <a:prstGeom prst="rect">
              <a:avLst/>
            </a:prstGeom>
          </p:spPr>
        </p:pic>
        <p:pic>
          <p:nvPicPr>
            <p:cNvPr id="21" name="Graphic 20" descr="Badge Question Mark with solid fill">
              <a:extLst>
                <a:ext uri="{FF2B5EF4-FFF2-40B4-BE49-F238E27FC236}">
                  <a16:creationId xmlns:a16="http://schemas.microsoft.com/office/drawing/2014/main" id="{76040788-5E30-ECB6-DF30-35EDA65BCB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326471" y="12233993"/>
              <a:ext cx="6061587" cy="6061587"/>
            </a:xfrm>
            <a:prstGeom prst="rect">
              <a:avLst/>
            </a:prstGeom>
          </p:spPr>
        </p:pic>
        <p:sp>
          <p:nvSpPr>
            <p:cNvPr id="22" name="TextBox 21">
              <a:extLst>
                <a:ext uri="{FF2B5EF4-FFF2-40B4-BE49-F238E27FC236}">
                  <a16:creationId xmlns:a16="http://schemas.microsoft.com/office/drawing/2014/main" id="{D2CA7943-CE59-BB27-9CAA-AD4D1170B755}"/>
                </a:ext>
              </a:extLst>
            </p:cNvPr>
            <p:cNvSpPr txBox="1"/>
            <p:nvPr/>
          </p:nvSpPr>
          <p:spPr>
            <a:xfrm>
              <a:off x="15441561" y="11312724"/>
              <a:ext cx="5692877" cy="938719"/>
            </a:xfrm>
            <a:prstGeom prst="rect">
              <a:avLst/>
            </a:prstGeom>
            <a:noFill/>
          </p:spPr>
          <p:txBody>
            <a:bodyPr wrap="square" rtlCol="0">
              <a:spAutoFit/>
            </a:bodyPr>
            <a:lstStyle/>
            <a:p>
              <a:pPr algn="ctr"/>
              <a:r>
                <a:rPr lang="en-US" sz="5500">
                  <a:solidFill>
                    <a:schemeClr val="bg1"/>
                  </a:solidFill>
                  <a:latin typeface="+mj-lt"/>
                  <a:cs typeface="NVIDIA Sans" panose="020B0503020203020204" pitchFamily="34" charset="0"/>
                </a:rPr>
                <a:t>Random Noise</a:t>
              </a:r>
            </a:p>
          </p:txBody>
        </p:sp>
      </p:grpSp>
    </p:spTree>
    <p:extLst>
      <p:ext uri="{BB962C8B-B14F-4D97-AF65-F5344CB8AC3E}">
        <p14:creationId xmlns:p14="http://schemas.microsoft.com/office/powerpoint/2010/main" val="1100460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be 1044">
            <a:extLst>
              <a:ext uri="{FF2B5EF4-FFF2-40B4-BE49-F238E27FC236}">
                <a16:creationId xmlns:a16="http://schemas.microsoft.com/office/drawing/2014/main" id="{BBFD36A6-C7ED-3C3E-7976-14C9A65F17D9}"/>
              </a:ext>
            </a:extLst>
          </p:cNvPr>
          <p:cNvSpPr/>
          <p:nvPr/>
        </p:nvSpPr>
        <p:spPr>
          <a:xfrm>
            <a:off x="26968740" y="3686954"/>
            <a:ext cx="2561317" cy="5486400"/>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600">
                <a:solidFill>
                  <a:schemeClr val="tx1"/>
                </a:solidFill>
                <a:latin typeface="+mj-lt"/>
              </a:rPr>
              <a:t>Down0</a:t>
            </a:r>
          </a:p>
          <a:p>
            <a:pPr algn="ctr">
              <a:lnSpc>
                <a:spcPct val="90000"/>
              </a:lnSpc>
            </a:pPr>
            <a:r>
              <a:rPr lang="en-US" sz="4000">
                <a:solidFill>
                  <a:schemeClr val="tx1"/>
                </a:solidFill>
                <a:latin typeface="+mj-lt"/>
              </a:rPr>
              <a:t>Copy</a:t>
            </a:r>
          </a:p>
        </p:txBody>
      </p:sp>
      <p:sp>
        <p:nvSpPr>
          <p:cNvPr id="52" name="Cube 51">
            <a:extLst>
              <a:ext uri="{FF2B5EF4-FFF2-40B4-BE49-F238E27FC236}">
                <a16:creationId xmlns:a16="http://schemas.microsoft.com/office/drawing/2014/main" id="{05FDD819-3114-6A37-F580-EB209C408DC2}"/>
              </a:ext>
            </a:extLst>
          </p:cNvPr>
          <p:cNvSpPr/>
          <p:nvPr/>
        </p:nvSpPr>
        <p:spPr>
          <a:xfrm>
            <a:off x="22916634" y="9741365"/>
            <a:ext cx="2914807" cy="3824647"/>
          </a:xfrm>
          <a:prstGeom prst="cube">
            <a:avLst>
              <a:gd name="adj" fmla="val 22322"/>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mj-lt"/>
              </a:rPr>
              <a:t>Down1 Copy</a:t>
            </a:r>
          </a:p>
        </p:txBody>
      </p:sp>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a:t>The Experiment</a:t>
            </a:r>
            <a:endParaRPr lang="en-US" strike="sngStrike"/>
          </a:p>
        </p:txBody>
      </p:sp>
      <p:pic>
        <p:nvPicPr>
          <p:cNvPr id="1024" name="Graphic 1023" descr="Checkmark with solid fill">
            <a:extLst>
              <a:ext uri="{FF2B5EF4-FFF2-40B4-BE49-F238E27FC236}">
                <a16:creationId xmlns:a16="http://schemas.microsoft.com/office/drawing/2014/main" id="{DD4AF059-7078-7353-3A9D-24906E0F1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48967" y="4974345"/>
            <a:ext cx="914400" cy="914400"/>
          </a:xfrm>
          <a:prstGeom prst="rect">
            <a:avLst/>
          </a:prstGeom>
        </p:spPr>
      </p:pic>
      <p:sp>
        <p:nvSpPr>
          <p:cNvPr id="55" name="Cube 54">
            <a:extLst>
              <a:ext uri="{FF2B5EF4-FFF2-40B4-BE49-F238E27FC236}">
                <a16:creationId xmlns:a16="http://schemas.microsoft.com/office/drawing/2014/main" id="{6EAA52D9-0986-B343-C28E-4CF0A4C05E72}"/>
              </a:ext>
            </a:extLst>
          </p:cNvPr>
          <p:cNvSpPr/>
          <p:nvPr/>
        </p:nvSpPr>
        <p:spPr>
          <a:xfrm>
            <a:off x="8804969" y="14748862"/>
            <a:ext cx="3926700" cy="1658472"/>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(Down2)</a:t>
            </a:r>
          </a:p>
        </p:txBody>
      </p:sp>
      <p:pic>
        <p:nvPicPr>
          <p:cNvPr id="1047" name="Graphic 1046" descr="Close with solid fill">
            <a:extLst>
              <a:ext uri="{FF2B5EF4-FFF2-40B4-BE49-F238E27FC236}">
                <a16:creationId xmlns:a16="http://schemas.microsoft.com/office/drawing/2014/main" id="{33433C10-6FA7-927A-19FD-6FE6D83EF3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37275" y="8021431"/>
            <a:ext cx="914400" cy="914400"/>
          </a:xfrm>
          <a:prstGeom prst="rect">
            <a:avLst/>
          </a:prstGeom>
        </p:spPr>
      </p:pic>
      <p:sp>
        <p:nvSpPr>
          <p:cNvPr id="24" name="TextBox 23">
            <a:extLst>
              <a:ext uri="{FF2B5EF4-FFF2-40B4-BE49-F238E27FC236}">
                <a16:creationId xmlns:a16="http://schemas.microsoft.com/office/drawing/2014/main" id="{71D8D384-DE84-A376-B712-D159796D0EC9}"/>
              </a:ext>
            </a:extLst>
          </p:cNvPr>
          <p:cNvSpPr txBox="1"/>
          <p:nvPr/>
        </p:nvSpPr>
        <p:spPr>
          <a:xfrm>
            <a:off x="-339288" y="9721766"/>
            <a:ext cx="3532239" cy="707886"/>
          </a:xfrm>
          <a:prstGeom prst="rect">
            <a:avLst/>
          </a:prstGeom>
          <a:noFill/>
        </p:spPr>
        <p:txBody>
          <a:bodyPr wrap="square" rtlCol="0">
            <a:spAutoFit/>
          </a:bodyPr>
          <a:lstStyle/>
          <a:p>
            <a:pPr algn="ctr"/>
            <a:r>
              <a:rPr lang="en-US" sz="4000">
                <a:solidFill>
                  <a:schemeClr val="bg1"/>
                </a:solidFill>
                <a:latin typeface="+mj-lt"/>
              </a:rPr>
              <a:t>1 </a:t>
            </a:r>
            <a:r>
              <a:rPr lang="en-US" sz="4000" err="1">
                <a:solidFill>
                  <a:schemeClr val="bg1"/>
                </a:solidFill>
                <a:latin typeface="+mj-lt"/>
              </a:rPr>
              <a:t>ch</a:t>
            </a:r>
            <a:endParaRPr lang="en-US" sz="4000">
              <a:solidFill>
                <a:schemeClr val="bg1"/>
              </a:solidFill>
              <a:latin typeface="+mj-lt"/>
            </a:endParaRPr>
          </a:p>
        </p:txBody>
      </p:sp>
      <p:sp>
        <p:nvSpPr>
          <p:cNvPr id="26" name="TextBox 25">
            <a:extLst>
              <a:ext uri="{FF2B5EF4-FFF2-40B4-BE49-F238E27FC236}">
                <a16:creationId xmlns:a16="http://schemas.microsoft.com/office/drawing/2014/main" id="{C4F6265A-1C21-6B6B-4533-1A948A038CC7}"/>
              </a:ext>
            </a:extLst>
          </p:cNvPr>
          <p:cNvSpPr txBox="1"/>
          <p:nvPr/>
        </p:nvSpPr>
        <p:spPr>
          <a:xfrm rot="16200000">
            <a:off x="2167309" y="5901368"/>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27" name="TextBox 26">
            <a:extLst>
              <a:ext uri="{FF2B5EF4-FFF2-40B4-BE49-F238E27FC236}">
                <a16:creationId xmlns:a16="http://schemas.microsoft.com/office/drawing/2014/main" id="{31622683-5E2A-445C-AA0E-B11B97B5F166}"/>
              </a:ext>
            </a:extLst>
          </p:cNvPr>
          <p:cNvSpPr txBox="1"/>
          <p:nvPr/>
        </p:nvSpPr>
        <p:spPr>
          <a:xfrm rot="19526499">
            <a:off x="575292" y="8807560"/>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grpSp>
        <p:nvGrpSpPr>
          <p:cNvPr id="33" name="Group 32">
            <a:extLst>
              <a:ext uri="{FF2B5EF4-FFF2-40B4-BE49-F238E27FC236}">
                <a16:creationId xmlns:a16="http://schemas.microsoft.com/office/drawing/2014/main" id="{31884358-8FCE-3825-ECCB-661AEFC6D9AF}"/>
              </a:ext>
            </a:extLst>
          </p:cNvPr>
          <p:cNvGrpSpPr/>
          <p:nvPr/>
        </p:nvGrpSpPr>
        <p:grpSpPr>
          <a:xfrm>
            <a:off x="6488366" y="9738348"/>
            <a:ext cx="4153746" cy="5469997"/>
            <a:chOff x="10134321" y="11033004"/>
            <a:chExt cx="4153746" cy="5469997"/>
          </a:xfrm>
        </p:grpSpPr>
        <p:sp>
          <p:nvSpPr>
            <p:cNvPr id="28" name="TextBox 27">
              <a:extLst>
                <a:ext uri="{FF2B5EF4-FFF2-40B4-BE49-F238E27FC236}">
                  <a16:creationId xmlns:a16="http://schemas.microsoft.com/office/drawing/2014/main" id="{87DD1007-C33A-FD5D-B527-86F822EB722B}"/>
                </a:ext>
              </a:extLst>
            </p:cNvPr>
            <p:cNvSpPr txBox="1"/>
            <p:nvPr/>
          </p:nvSpPr>
          <p:spPr>
            <a:xfrm>
              <a:off x="10134321" y="14922680"/>
              <a:ext cx="3532239" cy="707886"/>
            </a:xfrm>
            <a:prstGeom prst="rect">
              <a:avLst/>
            </a:prstGeom>
            <a:noFill/>
          </p:spPr>
          <p:txBody>
            <a:bodyPr wrap="square" rtlCol="0">
              <a:spAutoFit/>
            </a:bodyPr>
            <a:lstStyle/>
            <a:p>
              <a:pPr algn="ctr"/>
              <a:r>
                <a:rPr lang="en-US" sz="4000">
                  <a:solidFill>
                    <a:schemeClr val="bg1"/>
                  </a:solidFill>
                  <a:latin typeface="+mj-lt"/>
                </a:rPr>
                <a:t>32 </a:t>
              </a:r>
              <a:r>
                <a:rPr lang="en-US" sz="4000" err="1">
                  <a:solidFill>
                    <a:schemeClr val="bg1"/>
                  </a:solidFill>
                  <a:latin typeface="+mj-lt"/>
                </a:rPr>
                <a:t>ch</a:t>
              </a:r>
              <a:endParaRPr lang="en-US" sz="4000">
                <a:solidFill>
                  <a:schemeClr val="bg1"/>
                </a:solidFill>
                <a:latin typeface="+mj-lt"/>
              </a:endParaRPr>
            </a:p>
          </p:txBody>
        </p:sp>
        <p:sp>
          <p:nvSpPr>
            <p:cNvPr id="54" name="Cube 53">
              <a:extLst>
                <a:ext uri="{FF2B5EF4-FFF2-40B4-BE49-F238E27FC236}">
                  <a16:creationId xmlns:a16="http://schemas.microsoft.com/office/drawing/2014/main" id="{EF69E034-41B5-AB08-1AEB-F1CE09A9E7CC}"/>
                </a:ext>
              </a:extLst>
            </p:cNvPr>
            <p:cNvSpPr/>
            <p:nvPr/>
          </p:nvSpPr>
          <p:spPr>
            <a:xfrm>
              <a:off x="10639360" y="11033004"/>
              <a:ext cx="2914807"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(Down1)</a:t>
              </a:r>
            </a:p>
          </p:txBody>
        </p:sp>
        <p:sp>
          <p:nvSpPr>
            <p:cNvPr id="29" name="TextBox 28">
              <a:extLst>
                <a:ext uri="{FF2B5EF4-FFF2-40B4-BE49-F238E27FC236}">
                  <a16:creationId xmlns:a16="http://schemas.microsoft.com/office/drawing/2014/main" id="{9BBF60A7-A21C-5D47-0B2A-FF71670E9F19}"/>
                </a:ext>
              </a:extLst>
            </p:cNvPr>
            <p:cNvSpPr txBox="1"/>
            <p:nvPr/>
          </p:nvSpPr>
          <p:spPr>
            <a:xfrm rot="18760615">
              <a:off x="11723459" y="14382939"/>
              <a:ext cx="3532239" cy="707886"/>
            </a:xfrm>
            <a:prstGeom prst="rect">
              <a:avLst/>
            </a:prstGeom>
            <a:noFill/>
          </p:spPr>
          <p:txBody>
            <a:bodyPr wrap="square" rtlCol="0">
              <a:spAutoFit/>
            </a:bodyPr>
            <a:lstStyle/>
            <a:p>
              <a:pPr algn="ctr"/>
              <a:r>
                <a:rPr lang="en-US" sz="4000">
                  <a:solidFill>
                    <a:schemeClr val="bg1"/>
                  </a:solidFill>
                  <a:latin typeface="+mj-lt"/>
                </a:rPr>
                <a:t>8 </a:t>
              </a:r>
              <a:r>
                <a:rPr lang="en-US" sz="4000" err="1">
                  <a:solidFill>
                    <a:schemeClr val="bg1"/>
                  </a:solidFill>
                  <a:latin typeface="+mj-lt"/>
                </a:rPr>
                <a:t>px</a:t>
              </a:r>
              <a:endParaRPr lang="en-US" sz="4000">
                <a:solidFill>
                  <a:schemeClr val="bg1"/>
                </a:solidFill>
                <a:latin typeface="+mj-lt"/>
              </a:endParaRPr>
            </a:p>
          </p:txBody>
        </p:sp>
        <p:sp>
          <p:nvSpPr>
            <p:cNvPr id="30" name="TextBox 29">
              <a:extLst>
                <a:ext uri="{FF2B5EF4-FFF2-40B4-BE49-F238E27FC236}">
                  <a16:creationId xmlns:a16="http://schemas.microsoft.com/office/drawing/2014/main" id="{1E17147A-0241-CE91-7505-73330BB689E0}"/>
                </a:ext>
              </a:extLst>
            </p:cNvPr>
            <p:cNvSpPr txBox="1"/>
            <p:nvPr/>
          </p:nvSpPr>
          <p:spPr>
            <a:xfrm rot="16200000">
              <a:off x="12168004" y="12459929"/>
              <a:ext cx="3532239" cy="707886"/>
            </a:xfrm>
            <a:prstGeom prst="rect">
              <a:avLst/>
            </a:prstGeom>
            <a:noFill/>
          </p:spPr>
          <p:txBody>
            <a:bodyPr wrap="square" rtlCol="0">
              <a:spAutoFit/>
            </a:bodyPr>
            <a:lstStyle/>
            <a:p>
              <a:pPr algn="ctr"/>
              <a:r>
                <a:rPr lang="en-US" sz="4000">
                  <a:solidFill>
                    <a:schemeClr val="bg1"/>
                  </a:solidFill>
                  <a:latin typeface="+mj-lt"/>
                </a:rPr>
                <a:t>8 </a:t>
              </a:r>
              <a:r>
                <a:rPr lang="en-US" sz="4000" err="1">
                  <a:solidFill>
                    <a:schemeClr val="bg1"/>
                  </a:solidFill>
                  <a:latin typeface="+mj-lt"/>
                </a:rPr>
                <a:t>px</a:t>
              </a:r>
              <a:endParaRPr lang="en-US" sz="4000">
                <a:solidFill>
                  <a:schemeClr val="bg1"/>
                </a:solidFill>
                <a:latin typeface="+mj-lt"/>
              </a:endParaRPr>
            </a:p>
          </p:txBody>
        </p:sp>
      </p:grpSp>
      <p:sp>
        <p:nvSpPr>
          <p:cNvPr id="34" name="TextBox 33">
            <a:extLst>
              <a:ext uri="{FF2B5EF4-FFF2-40B4-BE49-F238E27FC236}">
                <a16:creationId xmlns:a16="http://schemas.microsoft.com/office/drawing/2014/main" id="{EE9FDD95-2850-32EB-E671-22A2EA9BDDAA}"/>
              </a:ext>
            </a:extLst>
          </p:cNvPr>
          <p:cNvSpPr txBox="1"/>
          <p:nvPr/>
        </p:nvSpPr>
        <p:spPr>
          <a:xfrm>
            <a:off x="8804969" y="16436230"/>
            <a:ext cx="3532239" cy="707886"/>
          </a:xfrm>
          <a:prstGeom prst="rect">
            <a:avLst/>
          </a:prstGeom>
          <a:noFill/>
        </p:spPr>
        <p:txBody>
          <a:bodyPr wrap="square" rtlCol="0">
            <a:spAutoFit/>
          </a:bodyPr>
          <a:lstStyle/>
          <a:p>
            <a:pPr algn="ctr"/>
            <a:r>
              <a:rPr lang="en-US" sz="4000">
                <a:solidFill>
                  <a:schemeClr val="bg1"/>
                </a:solidFill>
                <a:latin typeface="+mj-lt"/>
              </a:rPr>
              <a:t>64 </a:t>
            </a:r>
            <a:r>
              <a:rPr lang="en-US" sz="4000" err="1">
                <a:solidFill>
                  <a:schemeClr val="bg1"/>
                </a:solidFill>
                <a:latin typeface="+mj-lt"/>
              </a:rPr>
              <a:t>ch</a:t>
            </a:r>
            <a:endParaRPr lang="en-US" sz="4000">
              <a:solidFill>
                <a:schemeClr val="bg1"/>
              </a:solidFill>
              <a:latin typeface="+mj-lt"/>
            </a:endParaRPr>
          </a:p>
        </p:txBody>
      </p:sp>
      <p:sp>
        <p:nvSpPr>
          <p:cNvPr id="35" name="TextBox 34">
            <a:extLst>
              <a:ext uri="{FF2B5EF4-FFF2-40B4-BE49-F238E27FC236}">
                <a16:creationId xmlns:a16="http://schemas.microsoft.com/office/drawing/2014/main" id="{F8F5B9BA-122A-FA53-6CF7-50B8F2D2E95B}"/>
              </a:ext>
            </a:extLst>
          </p:cNvPr>
          <p:cNvSpPr txBox="1"/>
          <p:nvPr/>
        </p:nvSpPr>
        <p:spPr>
          <a:xfrm rot="18760615">
            <a:off x="10965550" y="16053390"/>
            <a:ext cx="3532239" cy="707886"/>
          </a:xfrm>
          <a:prstGeom prst="rect">
            <a:avLst/>
          </a:prstGeom>
          <a:noFill/>
        </p:spPr>
        <p:txBody>
          <a:bodyPr wrap="square" rtlCol="0">
            <a:spAutoFit/>
          </a:bodyPr>
          <a:lstStyle/>
          <a:p>
            <a:pPr algn="ctr"/>
            <a:r>
              <a:rPr lang="en-US" sz="4000">
                <a:solidFill>
                  <a:schemeClr val="bg1"/>
                </a:solidFill>
                <a:latin typeface="+mj-lt"/>
              </a:rPr>
              <a:t>4 </a:t>
            </a:r>
            <a:r>
              <a:rPr lang="en-US" sz="4000" err="1">
                <a:solidFill>
                  <a:schemeClr val="bg1"/>
                </a:solidFill>
                <a:latin typeface="+mj-lt"/>
              </a:rPr>
              <a:t>px</a:t>
            </a:r>
            <a:endParaRPr lang="en-US" sz="4000">
              <a:solidFill>
                <a:schemeClr val="bg1"/>
              </a:solidFill>
              <a:latin typeface="+mj-lt"/>
            </a:endParaRPr>
          </a:p>
        </p:txBody>
      </p:sp>
      <p:sp>
        <p:nvSpPr>
          <p:cNvPr id="36" name="TextBox 35">
            <a:extLst>
              <a:ext uri="{FF2B5EF4-FFF2-40B4-BE49-F238E27FC236}">
                <a16:creationId xmlns:a16="http://schemas.microsoft.com/office/drawing/2014/main" id="{06EFC01E-B6DC-7D9C-8A52-976BC8BBA99D}"/>
              </a:ext>
            </a:extLst>
          </p:cNvPr>
          <p:cNvSpPr txBox="1"/>
          <p:nvPr/>
        </p:nvSpPr>
        <p:spPr>
          <a:xfrm rot="16200000">
            <a:off x="11314792" y="14810005"/>
            <a:ext cx="3532239" cy="707886"/>
          </a:xfrm>
          <a:prstGeom prst="rect">
            <a:avLst/>
          </a:prstGeom>
          <a:noFill/>
        </p:spPr>
        <p:txBody>
          <a:bodyPr wrap="square" rtlCol="0">
            <a:spAutoFit/>
          </a:bodyPr>
          <a:lstStyle/>
          <a:p>
            <a:pPr algn="ctr"/>
            <a:r>
              <a:rPr lang="en-US" sz="4000">
                <a:solidFill>
                  <a:schemeClr val="bg1"/>
                </a:solidFill>
                <a:latin typeface="+mj-lt"/>
              </a:rPr>
              <a:t>4 </a:t>
            </a:r>
            <a:r>
              <a:rPr lang="en-US" sz="4000" err="1">
                <a:solidFill>
                  <a:schemeClr val="bg1"/>
                </a:solidFill>
                <a:latin typeface="+mj-lt"/>
              </a:rPr>
              <a:t>px</a:t>
            </a:r>
            <a:endParaRPr lang="en-US" sz="4000">
              <a:solidFill>
                <a:schemeClr val="bg1"/>
              </a:solidFill>
              <a:latin typeface="+mj-lt"/>
            </a:endParaRPr>
          </a:p>
        </p:txBody>
      </p:sp>
      <p:sp>
        <p:nvSpPr>
          <p:cNvPr id="42" name="TextBox 41">
            <a:extLst>
              <a:ext uri="{FF2B5EF4-FFF2-40B4-BE49-F238E27FC236}">
                <a16:creationId xmlns:a16="http://schemas.microsoft.com/office/drawing/2014/main" id="{37F07418-58BD-12EA-3AC6-D77EFA662A4C}"/>
              </a:ext>
            </a:extLst>
          </p:cNvPr>
          <p:cNvSpPr txBox="1"/>
          <p:nvPr/>
        </p:nvSpPr>
        <p:spPr>
          <a:xfrm rot="16200000">
            <a:off x="16028528" y="14587895"/>
            <a:ext cx="800219" cy="5312799"/>
          </a:xfrm>
          <a:prstGeom prst="rect">
            <a:avLst/>
          </a:prstGeom>
          <a:solidFill>
            <a:schemeClr val="tx2"/>
          </a:solidFill>
        </p:spPr>
        <p:txBody>
          <a:bodyPr vert="eaVert" wrap="square" rtlCol="0">
            <a:spAutoFit/>
          </a:bodyPr>
          <a:lstStyle/>
          <a:p>
            <a:pPr algn="ctr"/>
            <a:r>
              <a:rPr lang="en-US" sz="4000" dirty="0">
                <a:latin typeface="+mj-lt"/>
                <a:cs typeface="NVIDIA Sans" panose="020B0503020203020204" pitchFamily="34" charset="0"/>
              </a:rPr>
              <a:t>Latent Vector</a:t>
            </a:r>
          </a:p>
        </p:txBody>
      </p:sp>
      <p:sp>
        <p:nvSpPr>
          <p:cNvPr id="43" name="TextBox 42">
            <a:extLst>
              <a:ext uri="{FF2B5EF4-FFF2-40B4-BE49-F238E27FC236}">
                <a16:creationId xmlns:a16="http://schemas.microsoft.com/office/drawing/2014/main" id="{3D520846-CAA2-7394-D792-1ACEC51AD14F}"/>
              </a:ext>
            </a:extLst>
          </p:cNvPr>
          <p:cNvSpPr txBox="1"/>
          <p:nvPr/>
        </p:nvSpPr>
        <p:spPr>
          <a:xfrm>
            <a:off x="13772238" y="17741379"/>
            <a:ext cx="5164693" cy="1323439"/>
          </a:xfrm>
          <a:prstGeom prst="rect">
            <a:avLst/>
          </a:prstGeom>
          <a:noFill/>
        </p:spPr>
        <p:txBody>
          <a:bodyPr wrap="square" rtlCol="0">
            <a:spAutoFit/>
          </a:bodyPr>
          <a:lstStyle/>
          <a:p>
            <a:pPr algn="ctr"/>
            <a:r>
              <a:rPr lang="en-US" sz="4000">
                <a:solidFill>
                  <a:schemeClr val="bg1"/>
                </a:solidFill>
                <a:latin typeface="+mj-lt"/>
              </a:rPr>
              <a:t>64 x 32 x 32</a:t>
            </a:r>
          </a:p>
          <a:p>
            <a:pPr algn="ctr"/>
            <a:r>
              <a:rPr lang="en-US" sz="4000">
                <a:solidFill>
                  <a:schemeClr val="bg1"/>
                </a:solidFill>
                <a:latin typeface="+mj-lt"/>
              </a:rPr>
              <a:t>1024 features</a:t>
            </a:r>
          </a:p>
        </p:txBody>
      </p:sp>
      <p:sp>
        <p:nvSpPr>
          <p:cNvPr id="44" name="Cube 43">
            <a:extLst>
              <a:ext uri="{FF2B5EF4-FFF2-40B4-BE49-F238E27FC236}">
                <a16:creationId xmlns:a16="http://schemas.microsoft.com/office/drawing/2014/main" id="{D001671E-BCFF-4292-F0A1-D236A7039590}"/>
              </a:ext>
            </a:extLst>
          </p:cNvPr>
          <p:cNvSpPr/>
          <p:nvPr/>
        </p:nvSpPr>
        <p:spPr>
          <a:xfrm>
            <a:off x="17781805" y="14748861"/>
            <a:ext cx="3926700" cy="1658472"/>
          </a:xfrm>
          <a:prstGeom prst="cube">
            <a:avLst>
              <a:gd name="adj" fmla="val 2848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mj-lt"/>
              </a:rPr>
              <a:t>Down2 Copy</a:t>
            </a:r>
          </a:p>
        </p:txBody>
      </p:sp>
      <p:sp>
        <p:nvSpPr>
          <p:cNvPr id="45" name="Cube 44">
            <a:extLst>
              <a:ext uri="{FF2B5EF4-FFF2-40B4-BE49-F238E27FC236}">
                <a16:creationId xmlns:a16="http://schemas.microsoft.com/office/drawing/2014/main" id="{90087DC0-B14F-182B-3449-68F85064CD2B}"/>
              </a:ext>
            </a:extLst>
          </p:cNvPr>
          <p:cNvSpPr/>
          <p:nvPr/>
        </p:nvSpPr>
        <p:spPr>
          <a:xfrm>
            <a:off x="21237843" y="14752664"/>
            <a:ext cx="3926700" cy="1654669"/>
          </a:xfrm>
          <a:prstGeom prst="cube">
            <a:avLst>
              <a:gd name="adj" fmla="val 2848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(Up0)</a:t>
            </a:r>
          </a:p>
        </p:txBody>
      </p:sp>
      <p:grpSp>
        <p:nvGrpSpPr>
          <p:cNvPr id="47" name="Group 46">
            <a:extLst>
              <a:ext uri="{FF2B5EF4-FFF2-40B4-BE49-F238E27FC236}">
                <a16:creationId xmlns:a16="http://schemas.microsoft.com/office/drawing/2014/main" id="{34FACC06-B90E-AC36-5804-CC7229096965}"/>
              </a:ext>
            </a:extLst>
          </p:cNvPr>
          <p:cNvGrpSpPr/>
          <p:nvPr/>
        </p:nvGrpSpPr>
        <p:grpSpPr>
          <a:xfrm>
            <a:off x="23414954" y="9738348"/>
            <a:ext cx="5414827" cy="5411003"/>
            <a:chOff x="8873240" y="11033004"/>
            <a:chExt cx="5414827" cy="5411003"/>
          </a:xfrm>
        </p:grpSpPr>
        <p:sp>
          <p:nvSpPr>
            <p:cNvPr id="48" name="TextBox 47">
              <a:extLst>
                <a:ext uri="{FF2B5EF4-FFF2-40B4-BE49-F238E27FC236}">
                  <a16:creationId xmlns:a16="http://schemas.microsoft.com/office/drawing/2014/main" id="{9D099407-A5DD-28E9-99F6-C5639872867F}"/>
                </a:ext>
              </a:extLst>
            </p:cNvPr>
            <p:cNvSpPr txBox="1"/>
            <p:nvPr/>
          </p:nvSpPr>
          <p:spPr>
            <a:xfrm>
              <a:off x="8873240" y="14922680"/>
              <a:ext cx="3532239" cy="707886"/>
            </a:xfrm>
            <a:prstGeom prst="rect">
              <a:avLst/>
            </a:prstGeom>
            <a:noFill/>
          </p:spPr>
          <p:txBody>
            <a:bodyPr wrap="square" rtlCol="0">
              <a:spAutoFit/>
            </a:bodyPr>
            <a:lstStyle/>
            <a:p>
              <a:pPr algn="ctr"/>
              <a:r>
                <a:rPr lang="en-US" sz="4000">
                  <a:solidFill>
                    <a:schemeClr val="bg1"/>
                  </a:solidFill>
                  <a:latin typeface="+mj-lt"/>
                </a:rPr>
                <a:t> 2 x 32 </a:t>
              </a:r>
              <a:r>
                <a:rPr lang="en-US" sz="4000" err="1">
                  <a:solidFill>
                    <a:schemeClr val="bg1"/>
                  </a:solidFill>
                  <a:latin typeface="+mj-lt"/>
                </a:rPr>
                <a:t>ch</a:t>
              </a:r>
              <a:endParaRPr lang="en-US" sz="4000">
                <a:solidFill>
                  <a:schemeClr val="bg1"/>
                </a:solidFill>
                <a:latin typeface="+mj-lt"/>
              </a:endParaRPr>
            </a:p>
          </p:txBody>
        </p:sp>
        <p:sp>
          <p:nvSpPr>
            <p:cNvPr id="49" name="Cube 48">
              <a:extLst>
                <a:ext uri="{FF2B5EF4-FFF2-40B4-BE49-F238E27FC236}">
                  <a16:creationId xmlns:a16="http://schemas.microsoft.com/office/drawing/2014/main" id="{578B6BBA-6F83-E5F7-23A8-E76A5161DF12}"/>
                </a:ext>
              </a:extLst>
            </p:cNvPr>
            <p:cNvSpPr/>
            <p:nvPr/>
          </p:nvSpPr>
          <p:spPr>
            <a:xfrm>
              <a:off x="10639360" y="11033004"/>
              <a:ext cx="2914807" cy="3824647"/>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dirty="0">
                  <a:solidFill>
                    <a:schemeClr val="tx1"/>
                  </a:solidFill>
                  <a:latin typeface="+mj-lt"/>
                </a:rPr>
                <a:t>Feature Map</a:t>
              </a:r>
            </a:p>
            <a:p>
              <a:pPr algn="ctr">
                <a:lnSpc>
                  <a:spcPct val="90000"/>
                </a:lnSpc>
              </a:pPr>
              <a:r>
                <a:rPr lang="en-US" sz="4000" dirty="0">
                  <a:solidFill>
                    <a:schemeClr val="tx1"/>
                  </a:solidFill>
                  <a:latin typeface="+mj-lt"/>
                </a:rPr>
                <a:t>(Up1)</a:t>
              </a:r>
            </a:p>
          </p:txBody>
        </p:sp>
        <p:sp>
          <p:nvSpPr>
            <p:cNvPr id="50" name="TextBox 49">
              <a:extLst>
                <a:ext uri="{FF2B5EF4-FFF2-40B4-BE49-F238E27FC236}">
                  <a16:creationId xmlns:a16="http://schemas.microsoft.com/office/drawing/2014/main" id="{5B71ADD7-A671-D66E-4A56-5F306BE20068}"/>
                </a:ext>
              </a:extLst>
            </p:cNvPr>
            <p:cNvSpPr txBox="1"/>
            <p:nvPr/>
          </p:nvSpPr>
          <p:spPr>
            <a:xfrm rot="18760615">
              <a:off x="11752956" y="14323945"/>
              <a:ext cx="3532239" cy="707886"/>
            </a:xfrm>
            <a:prstGeom prst="rect">
              <a:avLst/>
            </a:prstGeom>
            <a:noFill/>
          </p:spPr>
          <p:txBody>
            <a:bodyPr wrap="square" rtlCol="0">
              <a:spAutoFit/>
            </a:bodyPr>
            <a:lstStyle/>
            <a:p>
              <a:pPr algn="ctr"/>
              <a:r>
                <a:rPr lang="en-US" sz="4000">
                  <a:solidFill>
                    <a:schemeClr val="bg1"/>
                  </a:solidFill>
                  <a:latin typeface="+mj-lt"/>
                </a:rPr>
                <a:t>8 </a:t>
              </a:r>
              <a:r>
                <a:rPr lang="en-US" sz="4000" err="1">
                  <a:solidFill>
                    <a:schemeClr val="bg1"/>
                  </a:solidFill>
                  <a:latin typeface="+mj-lt"/>
                </a:rPr>
                <a:t>px</a:t>
              </a:r>
              <a:endParaRPr lang="en-US" sz="4000">
                <a:solidFill>
                  <a:schemeClr val="bg1"/>
                </a:solidFill>
                <a:latin typeface="+mj-lt"/>
              </a:endParaRPr>
            </a:p>
          </p:txBody>
        </p:sp>
        <p:sp>
          <p:nvSpPr>
            <p:cNvPr id="51" name="TextBox 50">
              <a:extLst>
                <a:ext uri="{FF2B5EF4-FFF2-40B4-BE49-F238E27FC236}">
                  <a16:creationId xmlns:a16="http://schemas.microsoft.com/office/drawing/2014/main" id="{43EB1C39-9246-F2EC-6FEB-4E43070BC868}"/>
                </a:ext>
              </a:extLst>
            </p:cNvPr>
            <p:cNvSpPr txBox="1"/>
            <p:nvPr/>
          </p:nvSpPr>
          <p:spPr>
            <a:xfrm rot="16200000">
              <a:off x="12168004" y="12459929"/>
              <a:ext cx="3532239" cy="707886"/>
            </a:xfrm>
            <a:prstGeom prst="rect">
              <a:avLst/>
            </a:prstGeom>
            <a:noFill/>
          </p:spPr>
          <p:txBody>
            <a:bodyPr wrap="square" rtlCol="0">
              <a:spAutoFit/>
            </a:bodyPr>
            <a:lstStyle/>
            <a:p>
              <a:pPr algn="ctr"/>
              <a:r>
                <a:rPr lang="en-US" sz="4000">
                  <a:solidFill>
                    <a:schemeClr val="bg1"/>
                  </a:solidFill>
                  <a:latin typeface="+mj-lt"/>
                </a:rPr>
                <a:t>8 </a:t>
              </a:r>
              <a:r>
                <a:rPr lang="en-US" sz="4000" err="1">
                  <a:solidFill>
                    <a:schemeClr val="bg1"/>
                  </a:solidFill>
                  <a:latin typeface="+mj-lt"/>
                </a:rPr>
                <a:t>px</a:t>
              </a:r>
              <a:endParaRPr lang="en-US" sz="4000">
                <a:solidFill>
                  <a:schemeClr val="bg1"/>
                </a:solidFill>
                <a:latin typeface="+mj-lt"/>
              </a:endParaRPr>
            </a:p>
          </p:txBody>
        </p:sp>
      </p:grpSp>
      <p:sp>
        <p:nvSpPr>
          <p:cNvPr id="53" name="TextBox 52">
            <a:extLst>
              <a:ext uri="{FF2B5EF4-FFF2-40B4-BE49-F238E27FC236}">
                <a16:creationId xmlns:a16="http://schemas.microsoft.com/office/drawing/2014/main" id="{823F1427-9C3C-2460-A6AF-3EFE67AE0DB5}"/>
              </a:ext>
            </a:extLst>
          </p:cNvPr>
          <p:cNvSpPr txBox="1"/>
          <p:nvPr/>
        </p:nvSpPr>
        <p:spPr>
          <a:xfrm>
            <a:off x="19471723" y="16414938"/>
            <a:ext cx="3532239" cy="1323439"/>
          </a:xfrm>
          <a:prstGeom prst="rect">
            <a:avLst/>
          </a:prstGeom>
          <a:noFill/>
        </p:spPr>
        <p:txBody>
          <a:bodyPr wrap="square" rtlCol="0">
            <a:spAutoFit/>
          </a:bodyPr>
          <a:lstStyle/>
          <a:p>
            <a:pPr algn="ctr"/>
            <a:r>
              <a:rPr lang="en-US" sz="4000">
                <a:solidFill>
                  <a:schemeClr val="bg1"/>
                </a:solidFill>
                <a:latin typeface="+mj-lt"/>
              </a:rPr>
              <a:t>2 x 64 </a:t>
            </a:r>
            <a:r>
              <a:rPr lang="en-US" sz="4000" err="1">
                <a:solidFill>
                  <a:schemeClr val="bg1"/>
                </a:solidFill>
                <a:latin typeface="+mj-lt"/>
              </a:rPr>
              <a:t>ch</a:t>
            </a:r>
            <a:endParaRPr lang="en-US" sz="4000">
              <a:solidFill>
                <a:schemeClr val="bg1"/>
              </a:solidFill>
              <a:latin typeface="+mj-lt"/>
            </a:endParaRPr>
          </a:p>
          <a:p>
            <a:pPr algn="ctr"/>
            <a:r>
              <a:rPr lang="en-US" sz="4000">
                <a:solidFill>
                  <a:schemeClr val="bg1"/>
                </a:solidFill>
                <a:latin typeface="+mj-lt"/>
              </a:rPr>
              <a:t>128 </a:t>
            </a:r>
            <a:r>
              <a:rPr lang="en-US" sz="4000" err="1">
                <a:solidFill>
                  <a:schemeClr val="bg1"/>
                </a:solidFill>
                <a:latin typeface="+mj-lt"/>
              </a:rPr>
              <a:t>ch</a:t>
            </a:r>
            <a:endParaRPr lang="en-US" sz="4000">
              <a:solidFill>
                <a:schemeClr val="bg1"/>
              </a:solidFill>
              <a:latin typeface="+mj-lt"/>
            </a:endParaRPr>
          </a:p>
        </p:txBody>
      </p:sp>
      <p:sp>
        <p:nvSpPr>
          <p:cNvPr id="56" name="TextBox 55">
            <a:extLst>
              <a:ext uri="{FF2B5EF4-FFF2-40B4-BE49-F238E27FC236}">
                <a16:creationId xmlns:a16="http://schemas.microsoft.com/office/drawing/2014/main" id="{452705E4-488E-E8EB-1A6D-6A9559B94CE3}"/>
              </a:ext>
            </a:extLst>
          </p:cNvPr>
          <p:cNvSpPr txBox="1"/>
          <p:nvPr/>
        </p:nvSpPr>
        <p:spPr>
          <a:xfrm rot="18760615">
            <a:off x="23300263" y="16060995"/>
            <a:ext cx="3532239" cy="707886"/>
          </a:xfrm>
          <a:prstGeom prst="rect">
            <a:avLst/>
          </a:prstGeom>
          <a:noFill/>
        </p:spPr>
        <p:txBody>
          <a:bodyPr wrap="square" rtlCol="0">
            <a:spAutoFit/>
          </a:bodyPr>
          <a:lstStyle/>
          <a:p>
            <a:pPr algn="ctr"/>
            <a:r>
              <a:rPr lang="en-US" sz="4000">
                <a:solidFill>
                  <a:schemeClr val="bg1"/>
                </a:solidFill>
                <a:latin typeface="+mj-lt"/>
              </a:rPr>
              <a:t>4 </a:t>
            </a:r>
            <a:r>
              <a:rPr lang="en-US" sz="4000" err="1">
                <a:solidFill>
                  <a:schemeClr val="bg1"/>
                </a:solidFill>
                <a:latin typeface="+mj-lt"/>
              </a:rPr>
              <a:t>px</a:t>
            </a:r>
            <a:endParaRPr lang="en-US" sz="4000">
              <a:solidFill>
                <a:schemeClr val="bg1"/>
              </a:solidFill>
              <a:latin typeface="+mj-lt"/>
            </a:endParaRPr>
          </a:p>
        </p:txBody>
      </p:sp>
      <p:sp>
        <p:nvSpPr>
          <p:cNvPr id="57" name="TextBox 56">
            <a:extLst>
              <a:ext uri="{FF2B5EF4-FFF2-40B4-BE49-F238E27FC236}">
                <a16:creationId xmlns:a16="http://schemas.microsoft.com/office/drawing/2014/main" id="{65508711-C48F-3BB5-4E27-0F6A07D15674}"/>
              </a:ext>
            </a:extLst>
          </p:cNvPr>
          <p:cNvSpPr txBox="1"/>
          <p:nvPr/>
        </p:nvSpPr>
        <p:spPr>
          <a:xfrm rot="16200000">
            <a:off x="23708500" y="14817610"/>
            <a:ext cx="3532239" cy="707886"/>
          </a:xfrm>
          <a:prstGeom prst="rect">
            <a:avLst/>
          </a:prstGeom>
          <a:noFill/>
        </p:spPr>
        <p:txBody>
          <a:bodyPr wrap="square" rtlCol="0">
            <a:spAutoFit/>
          </a:bodyPr>
          <a:lstStyle/>
          <a:p>
            <a:pPr algn="ctr"/>
            <a:r>
              <a:rPr lang="en-US" sz="4000">
                <a:solidFill>
                  <a:schemeClr val="bg1"/>
                </a:solidFill>
                <a:latin typeface="+mj-lt"/>
              </a:rPr>
              <a:t>4 </a:t>
            </a:r>
            <a:r>
              <a:rPr lang="en-US" sz="4000" err="1">
                <a:solidFill>
                  <a:schemeClr val="bg1"/>
                </a:solidFill>
                <a:latin typeface="+mj-lt"/>
              </a:rPr>
              <a:t>px</a:t>
            </a:r>
            <a:endParaRPr lang="en-US" sz="4000">
              <a:solidFill>
                <a:schemeClr val="bg1"/>
              </a:solidFill>
              <a:latin typeface="+mj-lt"/>
            </a:endParaRPr>
          </a:p>
        </p:txBody>
      </p:sp>
      <p:sp>
        <p:nvSpPr>
          <p:cNvPr id="58" name="TextBox 57">
            <a:extLst>
              <a:ext uri="{FF2B5EF4-FFF2-40B4-BE49-F238E27FC236}">
                <a16:creationId xmlns:a16="http://schemas.microsoft.com/office/drawing/2014/main" id="{B53FFC1E-3358-28D7-5816-B860690F7FC0}"/>
              </a:ext>
            </a:extLst>
          </p:cNvPr>
          <p:cNvSpPr txBox="1"/>
          <p:nvPr/>
        </p:nvSpPr>
        <p:spPr>
          <a:xfrm>
            <a:off x="31765355" y="8907153"/>
            <a:ext cx="3532239" cy="707886"/>
          </a:xfrm>
          <a:prstGeom prst="rect">
            <a:avLst/>
          </a:prstGeom>
          <a:noFill/>
        </p:spPr>
        <p:txBody>
          <a:bodyPr wrap="square" rtlCol="0">
            <a:spAutoFit/>
          </a:bodyPr>
          <a:lstStyle/>
          <a:p>
            <a:pPr algn="ctr"/>
            <a:r>
              <a:rPr lang="en-US" sz="4000">
                <a:solidFill>
                  <a:schemeClr val="bg1"/>
                </a:solidFill>
                <a:latin typeface="+mj-lt"/>
              </a:rPr>
              <a:t>1 </a:t>
            </a:r>
            <a:r>
              <a:rPr lang="en-US" sz="4000" err="1">
                <a:solidFill>
                  <a:schemeClr val="bg1"/>
                </a:solidFill>
                <a:latin typeface="+mj-lt"/>
              </a:rPr>
              <a:t>ch</a:t>
            </a:r>
            <a:endParaRPr lang="en-US" sz="4000">
              <a:solidFill>
                <a:schemeClr val="bg1"/>
              </a:solidFill>
              <a:latin typeface="+mj-lt"/>
            </a:endParaRPr>
          </a:p>
        </p:txBody>
      </p:sp>
      <p:sp>
        <p:nvSpPr>
          <p:cNvPr id="59" name="TextBox 58">
            <a:extLst>
              <a:ext uri="{FF2B5EF4-FFF2-40B4-BE49-F238E27FC236}">
                <a16:creationId xmlns:a16="http://schemas.microsoft.com/office/drawing/2014/main" id="{5A01E4F7-6662-8F7B-FE5C-BED8F6BBD276}"/>
              </a:ext>
            </a:extLst>
          </p:cNvPr>
          <p:cNvSpPr txBox="1"/>
          <p:nvPr/>
        </p:nvSpPr>
        <p:spPr>
          <a:xfrm rot="16200000">
            <a:off x="34250916" y="5127784"/>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60" name="TextBox 59">
            <a:extLst>
              <a:ext uri="{FF2B5EF4-FFF2-40B4-BE49-F238E27FC236}">
                <a16:creationId xmlns:a16="http://schemas.microsoft.com/office/drawing/2014/main" id="{A501B390-5A4A-FE19-A696-9FBE49C3780C}"/>
              </a:ext>
            </a:extLst>
          </p:cNvPr>
          <p:cNvSpPr txBox="1"/>
          <p:nvPr/>
        </p:nvSpPr>
        <p:spPr>
          <a:xfrm rot="19526499">
            <a:off x="33119508" y="7736772"/>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1044" name="Cube 1043">
            <a:extLst>
              <a:ext uri="{FF2B5EF4-FFF2-40B4-BE49-F238E27FC236}">
                <a16:creationId xmlns:a16="http://schemas.microsoft.com/office/drawing/2014/main" id="{BDDFF7E5-DFAB-800B-0192-2BD19E3E3A8E}"/>
              </a:ext>
            </a:extLst>
          </p:cNvPr>
          <p:cNvSpPr/>
          <p:nvPr/>
        </p:nvSpPr>
        <p:spPr>
          <a:xfrm>
            <a:off x="29030446" y="3686226"/>
            <a:ext cx="2314376" cy="5486400"/>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4000" dirty="0">
                <a:solidFill>
                  <a:schemeClr val="tx1"/>
                </a:solidFill>
                <a:latin typeface="+mj-lt"/>
              </a:rPr>
              <a:t>(Up2)</a:t>
            </a:r>
          </a:p>
        </p:txBody>
      </p:sp>
      <p:sp>
        <p:nvSpPr>
          <p:cNvPr id="1046" name="TextBox 1045">
            <a:extLst>
              <a:ext uri="{FF2B5EF4-FFF2-40B4-BE49-F238E27FC236}">
                <a16:creationId xmlns:a16="http://schemas.microsoft.com/office/drawing/2014/main" id="{E26F0E1B-C00B-E952-D180-7844FF584530}"/>
              </a:ext>
            </a:extLst>
          </p:cNvPr>
          <p:cNvSpPr txBox="1"/>
          <p:nvPr/>
        </p:nvSpPr>
        <p:spPr>
          <a:xfrm rot="16200000">
            <a:off x="29932646" y="6075482"/>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1048" name="TextBox 1047">
            <a:extLst>
              <a:ext uri="{FF2B5EF4-FFF2-40B4-BE49-F238E27FC236}">
                <a16:creationId xmlns:a16="http://schemas.microsoft.com/office/drawing/2014/main" id="{B3AC7815-9132-AF32-0405-9ABFBAEB5538}"/>
              </a:ext>
            </a:extLst>
          </p:cNvPr>
          <p:cNvSpPr txBox="1"/>
          <p:nvPr/>
        </p:nvSpPr>
        <p:spPr>
          <a:xfrm rot="18819509">
            <a:off x="29718045" y="8677647"/>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1051" name="TextBox 1050">
            <a:extLst>
              <a:ext uri="{FF2B5EF4-FFF2-40B4-BE49-F238E27FC236}">
                <a16:creationId xmlns:a16="http://schemas.microsoft.com/office/drawing/2014/main" id="{FC9BE15A-3956-6DF3-B82C-AFE92A902119}"/>
              </a:ext>
            </a:extLst>
          </p:cNvPr>
          <p:cNvSpPr txBox="1"/>
          <p:nvPr/>
        </p:nvSpPr>
        <p:spPr>
          <a:xfrm>
            <a:off x="27651714" y="9201304"/>
            <a:ext cx="3532239" cy="707886"/>
          </a:xfrm>
          <a:prstGeom prst="rect">
            <a:avLst/>
          </a:prstGeom>
          <a:noFill/>
        </p:spPr>
        <p:txBody>
          <a:bodyPr wrap="square" rtlCol="0">
            <a:spAutoFit/>
          </a:bodyPr>
          <a:lstStyle/>
          <a:p>
            <a:pPr algn="ctr"/>
            <a:r>
              <a:rPr lang="en-US" sz="4000">
                <a:solidFill>
                  <a:schemeClr val="bg1"/>
                </a:solidFill>
                <a:latin typeface="+mj-lt"/>
              </a:rPr>
              <a:t>2 x 16 </a:t>
            </a:r>
            <a:r>
              <a:rPr lang="en-US" sz="4000" err="1">
                <a:solidFill>
                  <a:schemeClr val="bg1"/>
                </a:solidFill>
                <a:latin typeface="+mj-lt"/>
              </a:rPr>
              <a:t>ch</a:t>
            </a:r>
            <a:endParaRPr lang="en-US" sz="4000">
              <a:solidFill>
                <a:schemeClr val="bg1"/>
              </a:solidFill>
              <a:latin typeface="+mj-lt"/>
            </a:endParaRPr>
          </a:p>
        </p:txBody>
      </p:sp>
      <p:sp>
        <p:nvSpPr>
          <p:cNvPr id="1052" name="Arrow: Right 1051">
            <a:extLst>
              <a:ext uri="{FF2B5EF4-FFF2-40B4-BE49-F238E27FC236}">
                <a16:creationId xmlns:a16="http://schemas.microsoft.com/office/drawing/2014/main" id="{4F7D26EC-292E-BCB5-49BB-15F4B03A9C61}"/>
              </a:ext>
            </a:extLst>
          </p:cNvPr>
          <p:cNvSpPr/>
          <p:nvPr/>
        </p:nvSpPr>
        <p:spPr>
          <a:xfrm>
            <a:off x="8363533" y="6183114"/>
            <a:ext cx="18187669"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3" name="Arrow: Right 1052">
            <a:extLst>
              <a:ext uri="{FF2B5EF4-FFF2-40B4-BE49-F238E27FC236}">
                <a16:creationId xmlns:a16="http://schemas.microsoft.com/office/drawing/2014/main" id="{D1F32898-E049-7007-210E-A0DCF6B4CC32}"/>
              </a:ext>
            </a:extLst>
          </p:cNvPr>
          <p:cNvSpPr/>
          <p:nvPr/>
        </p:nvSpPr>
        <p:spPr>
          <a:xfrm>
            <a:off x="11254843" y="11052629"/>
            <a:ext cx="11280697"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4" name="Arrow: Right 1053">
            <a:extLst>
              <a:ext uri="{FF2B5EF4-FFF2-40B4-BE49-F238E27FC236}">
                <a16:creationId xmlns:a16="http://schemas.microsoft.com/office/drawing/2014/main" id="{86BC4847-631F-7E3A-AB8C-11C35A3F556C}"/>
              </a:ext>
            </a:extLst>
          </p:cNvPr>
          <p:cNvSpPr/>
          <p:nvPr/>
        </p:nvSpPr>
        <p:spPr>
          <a:xfrm>
            <a:off x="13538774" y="15020872"/>
            <a:ext cx="3864943" cy="11609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5" name="Arrow: Bent-Up 1054">
            <a:extLst>
              <a:ext uri="{FF2B5EF4-FFF2-40B4-BE49-F238E27FC236}">
                <a16:creationId xmlns:a16="http://schemas.microsoft.com/office/drawing/2014/main" id="{57B95C6C-E3E1-37C1-9D67-0B03EFD31C73}"/>
              </a:ext>
            </a:extLst>
          </p:cNvPr>
          <p:cNvSpPr/>
          <p:nvPr/>
        </p:nvSpPr>
        <p:spPr>
          <a:xfrm>
            <a:off x="18793699" y="17069667"/>
            <a:ext cx="5164693"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6" name="Arrow: Bent-Up 1055">
            <a:extLst>
              <a:ext uri="{FF2B5EF4-FFF2-40B4-BE49-F238E27FC236}">
                <a16:creationId xmlns:a16="http://schemas.microsoft.com/office/drawing/2014/main" id="{ABA6A560-C6A8-FD00-1E7A-D96A91A81952}"/>
              </a:ext>
            </a:extLst>
          </p:cNvPr>
          <p:cNvSpPr/>
          <p:nvPr/>
        </p:nvSpPr>
        <p:spPr>
          <a:xfrm>
            <a:off x="26083973" y="13749238"/>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7" name="Arrow: Bent-Up 1056">
            <a:extLst>
              <a:ext uri="{FF2B5EF4-FFF2-40B4-BE49-F238E27FC236}">
                <a16:creationId xmlns:a16="http://schemas.microsoft.com/office/drawing/2014/main" id="{DB421D09-3756-A7BC-A6F9-87DB2BC9AA3D}"/>
              </a:ext>
            </a:extLst>
          </p:cNvPr>
          <p:cNvSpPr/>
          <p:nvPr/>
        </p:nvSpPr>
        <p:spPr>
          <a:xfrm>
            <a:off x="29245275" y="10245991"/>
            <a:ext cx="1328239" cy="1545960"/>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59" name="Arrow: Bent-Up 1058">
            <a:extLst>
              <a:ext uri="{FF2B5EF4-FFF2-40B4-BE49-F238E27FC236}">
                <a16:creationId xmlns:a16="http://schemas.microsoft.com/office/drawing/2014/main" id="{1F9BD8D2-5C85-B593-1B6B-3E9F57C4C7C0}"/>
              </a:ext>
            </a:extLst>
          </p:cNvPr>
          <p:cNvSpPr/>
          <p:nvPr/>
        </p:nvSpPr>
        <p:spPr>
          <a:xfrm rot="5400000">
            <a:off x="7171093" y="14740841"/>
            <a:ext cx="1658472" cy="1269491"/>
          </a:xfrm>
          <a:prstGeom prst="bentUpArrow">
            <a:avLst>
              <a:gd name="adj1" fmla="val 25196"/>
              <a:gd name="adj2" fmla="val 36937"/>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60" name="Arrow: Bent-Up 1059">
            <a:extLst>
              <a:ext uri="{FF2B5EF4-FFF2-40B4-BE49-F238E27FC236}">
                <a16:creationId xmlns:a16="http://schemas.microsoft.com/office/drawing/2014/main" id="{75020050-F237-87E2-8BAC-DB8B85ABC208}"/>
              </a:ext>
            </a:extLst>
          </p:cNvPr>
          <p:cNvSpPr/>
          <p:nvPr/>
        </p:nvSpPr>
        <p:spPr>
          <a:xfrm rot="5400000">
            <a:off x="11253077" y="16263636"/>
            <a:ext cx="1658474" cy="3532239"/>
          </a:xfrm>
          <a:prstGeom prst="bentUpArrow">
            <a:avLst>
              <a:gd name="adj1" fmla="val 21808"/>
              <a:gd name="adj2" fmla="val 29835"/>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61" name="Arrow: Bent-Up 1060">
            <a:extLst>
              <a:ext uri="{FF2B5EF4-FFF2-40B4-BE49-F238E27FC236}">
                <a16:creationId xmlns:a16="http://schemas.microsoft.com/office/drawing/2014/main" id="{39BA5F06-4BF0-FB90-2C5E-71B7F541E792}"/>
              </a:ext>
            </a:extLst>
          </p:cNvPr>
          <p:cNvSpPr/>
          <p:nvPr/>
        </p:nvSpPr>
        <p:spPr>
          <a:xfrm rot="5400000">
            <a:off x="5389392" y="11219749"/>
            <a:ext cx="1328239" cy="1231486"/>
          </a:xfrm>
          <a:prstGeom prst="bentUpArrow">
            <a:avLst>
              <a:gd name="adj1" fmla="val 22872"/>
              <a:gd name="adj2" fmla="val 29966"/>
              <a:gd name="adj3" fmla="val 449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 name="Arrow: Right 1">
            <a:extLst>
              <a:ext uri="{FF2B5EF4-FFF2-40B4-BE49-F238E27FC236}">
                <a16:creationId xmlns:a16="http://schemas.microsoft.com/office/drawing/2014/main" id="{4763B0C1-59C8-2B8D-EA53-8A4B52A96CBE}"/>
              </a:ext>
            </a:extLst>
          </p:cNvPr>
          <p:cNvSpPr/>
          <p:nvPr/>
        </p:nvSpPr>
        <p:spPr>
          <a:xfrm>
            <a:off x="31553518" y="7068112"/>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 name="Cube 4">
            <a:extLst>
              <a:ext uri="{FF2B5EF4-FFF2-40B4-BE49-F238E27FC236}">
                <a16:creationId xmlns:a16="http://schemas.microsoft.com/office/drawing/2014/main" id="{6B3D2B31-2C1A-76F5-0134-A2B1BCC45F39}"/>
              </a:ext>
            </a:extLst>
          </p:cNvPr>
          <p:cNvSpPr/>
          <p:nvPr/>
        </p:nvSpPr>
        <p:spPr>
          <a:xfrm>
            <a:off x="4830224" y="3838996"/>
            <a:ext cx="2561317" cy="5486400"/>
          </a:xfrm>
          <a:prstGeom prst="cube">
            <a:avLst>
              <a:gd name="adj" fmla="val 2232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200" dirty="0">
                <a:solidFill>
                  <a:schemeClr val="tx1"/>
                </a:solidFill>
                <a:latin typeface="+mj-lt"/>
              </a:rPr>
              <a:t>Feature Map</a:t>
            </a:r>
          </a:p>
          <a:p>
            <a:pPr algn="ctr">
              <a:lnSpc>
                <a:spcPct val="90000"/>
              </a:lnSpc>
            </a:pPr>
            <a:r>
              <a:rPr lang="en-US" sz="3200" dirty="0">
                <a:solidFill>
                  <a:schemeClr val="tx1"/>
                </a:solidFill>
                <a:latin typeface="+mj-lt"/>
              </a:rPr>
              <a:t>(Down0)</a:t>
            </a:r>
          </a:p>
        </p:txBody>
      </p:sp>
      <p:sp>
        <p:nvSpPr>
          <p:cNvPr id="6" name="TextBox 5">
            <a:extLst>
              <a:ext uri="{FF2B5EF4-FFF2-40B4-BE49-F238E27FC236}">
                <a16:creationId xmlns:a16="http://schemas.microsoft.com/office/drawing/2014/main" id="{03877672-5841-9176-412B-C1DED0C06D24}"/>
              </a:ext>
            </a:extLst>
          </p:cNvPr>
          <p:cNvSpPr txBox="1"/>
          <p:nvPr/>
        </p:nvSpPr>
        <p:spPr>
          <a:xfrm rot="16200000">
            <a:off x="5978058" y="5794065"/>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10" name="TextBox 9">
            <a:extLst>
              <a:ext uri="{FF2B5EF4-FFF2-40B4-BE49-F238E27FC236}">
                <a16:creationId xmlns:a16="http://schemas.microsoft.com/office/drawing/2014/main" id="{CD484621-28FA-7363-1171-63424FE52CFA}"/>
              </a:ext>
            </a:extLst>
          </p:cNvPr>
          <p:cNvSpPr txBox="1"/>
          <p:nvPr/>
        </p:nvSpPr>
        <p:spPr>
          <a:xfrm rot="18727058">
            <a:off x="5651435" y="8819316"/>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px</a:t>
            </a:r>
            <a:endParaRPr lang="en-US" sz="4000">
              <a:solidFill>
                <a:schemeClr val="bg1"/>
              </a:solidFill>
              <a:latin typeface="+mj-lt"/>
            </a:endParaRPr>
          </a:p>
        </p:txBody>
      </p:sp>
      <p:sp>
        <p:nvSpPr>
          <p:cNvPr id="14" name="TextBox 13">
            <a:extLst>
              <a:ext uri="{FF2B5EF4-FFF2-40B4-BE49-F238E27FC236}">
                <a16:creationId xmlns:a16="http://schemas.microsoft.com/office/drawing/2014/main" id="{5CA96C30-2D13-7DEC-EBE2-B90FFC03B5B0}"/>
              </a:ext>
            </a:extLst>
          </p:cNvPr>
          <p:cNvSpPr txBox="1"/>
          <p:nvPr/>
        </p:nvSpPr>
        <p:spPr>
          <a:xfrm>
            <a:off x="3795210" y="9464995"/>
            <a:ext cx="3532239" cy="707886"/>
          </a:xfrm>
          <a:prstGeom prst="rect">
            <a:avLst/>
          </a:prstGeom>
          <a:noFill/>
        </p:spPr>
        <p:txBody>
          <a:bodyPr wrap="square" rtlCol="0">
            <a:spAutoFit/>
          </a:bodyPr>
          <a:lstStyle/>
          <a:p>
            <a:pPr algn="ctr"/>
            <a:r>
              <a:rPr lang="en-US" sz="4000">
                <a:solidFill>
                  <a:schemeClr val="bg1"/>
                </a:solidFill>
                <a:latin typeface="+mj-lt"/>
              </a:rPr>
              <a:t>16 </a:t>
            </a:r>
            <a:r>
              <a:rPr lang="en-US" sz="4000" err="1">
                <a:solidFill>
                  <a:schemeClr val="bg1"/>
                </a:solidFill>
                <a:latin typeface="+mj-lt"/>
              </a:rPr>
              <a:t>ch</a:t>
            </a:r>
            <a:endParaRPr lang="en-US" sz="4000">
              <a:solidFill>
                <a:schemeClr val="bg1"/>
              </a:solidFill>
              <a:latin typeface="+mj-lt"/>
            </a:endParaRPr>
          </a:p>
        </p:txBody>
      </p:sp>
      <p:sp>
        <p:nvSpPr>
          <p:cNvPr id="15" name="Arrow: Right 14">
            <a:extLst>
              <a:ext uri="{FF2B5EF4-FFF2-40B4-BE49-F238E27FC236}">
                <a16:creationId xmlns:a16="http://schemas.microsoft.com/office/drawing/2014/main" id="{5E07D9E4-60A2-87A0-EE47-F7AEFAEC5297}"/>
              </a:ext>
            </a:extLst>
          </p:cNvPr>
          <p:cNvSpPr/>
          <p:nvPr/>
        </p:nvSpPr>
        <p:spPr>
          <a:xfrm>
            <a:off x="3522298" y="7898141"/>
            <a:ext cx="1095449" cy="1160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3" name="Picture 2">
            <a:extLst>
              <a:ext uri="{FF2B5EF4-FFF2-40B4-BE49-F238E27FC236}">
                <a16:creationId xmlns:a16="http://schemas.microsoft.com/office/drawing/2014/main" id="{1AC53D44-E41D-D24C-B8EE-AD951431B6AA}"/>
              </a:ext>
            </a:extLst>
          </p:cNvPr>
          <p:cNvPicPr>
            <a:picLocks noChangeAspect="1"/>
          </p:cNvPicPr>
          <p:nvPr/>
        </p:nvPicPr>
        <p:blipFill rotWithShape="1">
          <a:blip r:embed="rId7"/>
          <a:srcRect l="6134" t="13739" r="67628" b="16433"/>
          <a:stretch/>
        </p:blipFill>
        <p:spPr>
          <a:xfrm>
            <a:off x="31440617" y="2961552"/>
            <a:ext cx="5619640" cy="5132904"/>
          </a:xfrm>
          <a:prstGeom prst="rect">
            <a:avLst/>
          </a:prstGeom>
          <a:scene3d>
            <a:camera prst="isometricOffAxis2Right"/>
            <a:lightRig rig="threePt" dir="t"/>
          </a:scene3d>
        </p:spPr>
      </p:pic>
      <p:pic>
        <p:nvPicPr>
          <p:cNvPr id="7" name="Picture 6">
            <a:extLst>
              <a:ext uri="{FF2B5EF4-FFF2-40B4-BE49-F238E27FC236}">
                <a16:creationId xmlns:a16="http://schemas.microsoft.com/office/drawing/2014/main" id="{24C18ED0-3D90-0117-D198-0687C12BBD00}"/>
              </a:ext>
            </a:extLst>
          </p:cNvPr>
          <p:cNvPicPr>
            <a:picLocks noChangeAspect="1"/>
          </p:cNvPicPr>
          <p:nvPr/>
        </p:nvPicPr>
        <p:blipFill rotWithShape="1">
          <a:blip r:embed="rId7"/>
          <a:srcRect l="38751" t="13450" r="34446" b="16157"/>
          <a:stretch/>
        </p:blipFill>
        <p:spPr>
          <a:xfrm>
            <a:off x="-630691" y="3557061"/>
            <a:ext cx="5740708" cy="5350092"/>
          </a:xfrm>
          <a:prstGeom prst="rect">
            <a:avLst/>
          </a:prstGeom>
          <a:scene3d>
            <a:camera prst="isometricOffAxis2Right"/>
            <a:lightRig rig="threePt" dir="t"/>
          </a:scene3d>
        </p:spPr>
      </p:pic>
      <p:sp>
        <p:nvSpPr>
          <p:cNvPr id="18" name="Text Placeholder 17">
            <a:extLst>
              <a:ext uri="{FF2B5EF4-FFF2-40B4-BE49-F238E27FC236}">
                <a16:creationId xmlns:a16="http://schemas.microsoft.com/office/drawing/2014/main" id="{A43FA578-D5C5-0A64-0D84-F34309FC2D6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93581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Let’s get started!</a:t>
            </a:r>
          </a:p>
        </p:txBody>
      </p:sp>
    </p:spTree>
    <p:extLst>
      <p:ext uri="{BB962C8B-B14F-4D97-AF65-F5344CB8AC3E}">
        <p14:creationId xmlns:p14="http://schemas.microsoft.com/office/powerpoint/2010/main" val="244734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Appendix:</a:t>
            </a:r>
          </a:p>
          <a:p>
            <a:r>
              <a:rPr lang="en-US" dirty="0"/>
              <a:t>The Normal Distribution</a:t>
            </a:r>
          </a:p>
        </p:txBody>
      </p:sp>
    </p:spTree>
    <p:extLst>
      <p:ext uri="{BB962C8B-B14F-4D97-AF65-F5344CB8AC3E}">
        <p14:creationId xmlns:p14="http://schemas.microsoft.com/office/powerpoint/2010/main" val="3012933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De </a:t>
            </a:r>
            <a:r>
              <a:rPr lang="en-US" dirty="0" err="1"/>
              <a:t>Moivre</a:t>
            </a:r>
            <a:endParaRPr lang="en-US" strike="sngStrike" dirty="0"/>
          </a:p>
        </p:txBody>
      </p:sp>
      <p:pic>
        <p:nvPicPr>
          <p:cNvPr id="1026" name="Picture 2" descr="undefined">
            <a:extLst>
              <a:ext uri="{FF2B5EF4-FFF2-40B4-BE49-F238E27FC236}">
                <a16:creationId xmlns:a16="http://schemas.microsoft.com/office/drawing/2014/main" id="{AA41569F-6A03-D75F-28BA-2AF7D22C8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4469947"/>
            <a:ext cx="10809514" cy="137650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7">
            <a:extLst>
              <a:ext uri="{FF2B5EF4-FFF2-40B4-BE49-F238E27FC236}">
                <a16:creationId xmlns:a16="http://schemas.microsoft.com/office/drawing/2014/main" id="{3775F784-E007-DB39-6967-3C860451089D}"/>
              </a:ext>
            </a:extLst>
          </p:cNvPr>
          <p:cNvSpPr>
            <a:spLocks noGrp="1"/>
          </p:cNvSpPr>
          <p:nvPr>
            <p:ph type="body" sz="quarter" idx="10"/>
          </p:nvPr>
        </p:nvSpPr>
        <p:spPr>
          <a:xfrm>
            <a:off x="2514600" y="2487168"/>
            <a:ext cx="31546800" cy="1408176"/>
          </a:xfrm>
        </p:spPr>
        <p:txBody>
          <a:bodyPr/>
          <a:lstStyle/>
          <a:p>
            <a:r>
              <a:rPr lang="en-US" dirty="0"/>
              <a:t>From Coin Flips to Bells</a:t>
            </a:r>
          </a:p>
        </p:txBody>
      </p:sp>
      <p:grpSp>
        <p:nvGrpSpPr>
          <p:cNvPr id="13" name="Group 12">
            <a:extLst>
              <a:ext uri="{FF2B5EF4-FFF2-40B4-BE49-F238E27FC236}">
                <a16:creationId xmlns:a16="http://schemas.microsoft.com/office/drawing/2014/main" id="{CE22CD61-54AA-C6C6-5749-539EBE8EBA6F}"/>
              </a:ext>
            </a:extLst>
          </p:cNvPr>
          <p:cNvGrpSpPr/>
          <p:nvPr/>
        </p:nvGrpSpPr>
        <p:grpSpPr>
          <a:xfrm>
            <a:off x="17751729" y="11552689"/>
            <a:ext cx="16309670" cy="6682337"/>
            <a:chOff x="-8194370" y="12710562"/>
            <a:chExt cx="16309670" cy="6682337"/>
          </a:xfrm>
        </p:grpSpPr>
        <p:pic>
          <p:nvPicPr>
            <p:cNvPr id="14" name="Picture 13" descr="A coin with a dollar sign&#10;&#10;Description automatically generated">
              <a:extLst>
                <a:ext uri="{FF2B5EF4-FFF2-40B4-BE49-F238E27FC236}">
                  <a16:creationId xmlns:a16="http://schemas.microsoft.com/office/drawing/2014/main" id="{A12604E5-6B71-A203-DF46-D63F25F6D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963" y="12710562"/>
              <a:ext cx="6682337" cy="6682337"/>
            </a:xfrm>
            <a:prstGeom prst="rect">
              <a:avLst/>
            </a:prstGeom>
          </p:spPr>
        </p:pic>
        <p:sp>
          <p:nvSpPr>
            <p:cNvPr id="15" name="Rectangle: Rounded Corners 14">
              <a:extLst>
                <a:ext uri="{FF2B5EF4-FFF2-40B4-BE49-F238E27FC236}">
                  <a16:creationId xmlns:a16="http://schemas.microsoft.com/office/drawing/2014/main" id="{F933E10C-79C0-E5E7-F0DD-BC66AC6D9024}"/>
                </a:ext>
              </a:extLst>
            </p:cNvPr>
            <p:cNvSpPr/>
            <p:nvPr/>
          </p:nvSpPr>
          <p:spPr>
            <a:xfrm>
              <a:off x="-8194370" y="17777459"/>
              <a:ext cx="9086849" cy="1615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4000" dirty="0">
                  <a:solidFill>
                    <a:schemeClr val="bg1"/>
                  </a:solidFill>
                </a:rPr>
                <a:t>A weighted coin flipping through the air like a cartoon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74EA6-BA1F-0C71-A74C-C4DF443E73D1}"/>
                  </a:ext>
                </a:extLst>
              </p:cNvPr>
              <p:cNvSpPr txBox="1"/>
              <p:nvPr/>
            </p:nvSpPr>
            <p:spPr>
              <a:xfrm>
                <a:off x="14946832" y="4498523"/>
                <a:ext cx="9295173" cy="1469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e>
                      </m:func>
                      <m:r>
                        <a:rPr lang="en-US" sz="5400" b="0" i="1" smtClean="0">
                          <a:solidFill>
                            <a:schemeClr val="bg1"/>
                          </a:solidFill>
                          <a:latin typeface="Cambria Math" panose="02040503050406030204" pitchFamily="18" charset="0"/>
                          <a:cs typeface="NVIDIA Sans" panose="020B0503020203020204" pitchFamily="34" charset="0"/>
                        </a:rPr>
                        <m:t>=</m:t>
                      </m:r>
                      <m:d>
                        <m:dPr>
                          <m:ctrlPr>
                            <a:rPr lang="en-US" sz="5400" b="0" i="1" smtClean="0">
                              <a:solidFill>
                                <a:schemeClr val="bg1"/>
                              </a:solidFill>
                              <a:latin typeface="Cambria Math" panose="02040503050406030204" pitchFamily="18" charset="0"/>
                              <a:cs typeface="NVIDIA Sans" panose="020B0503020203020204" pitchFamily="34" charset="0"/>
                            </a:rPr>
                          </m:ctrlPr>
                        </m:dPr>
                        <m:e>
                          <m:f>
                            <m:fPr>
                              <m:type m:val="noBa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𝑛</m:t>
                              </m:r>
                            </m:num>
                            <m:den>
                              <m:r>
                                <a:rPr lang="en-US" sz="5400" b="0" i="1" smtClean="0">
                                  <a:solidFill>
                                    <a:schemeClr val="bg1"/>
                                  </a:solidFill>
                                  <a:latin typeface="Cambria Math" panose="02040503050406030204" pitchFamily="18" charset="0"/>
                                  <a:cs typeface="NVIDIA Sans" panose="020B0503020203020204" pitchFamily="34" charset="0"/>
                                </a:rPr>
                                <m:t>𝑘</m:t>
                              </m:r>
                            </m:den>
                          </m:f>
                        </m:e>
                      </m:d>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𝑝</m:t>
                          </m:r>
                        </m:e>
                        <m:sup>
                          <m:r>
                            <a:rPr lang="en-US" sz="5400" b="0" i="1" smtClean="0">
                              <a:solidFill>
                                <a:schemeClr val="bg1"/>
                              </a:solidFill>
                              <a:latin typeface="Cambria Math" panose="02040503050406030204" pitchFamily="18" charset="0"/>
                              <a:cs typeface="NVIDIA Sans" panose="020B0503020203020204" pitchFamily="34" charset="0"/>
                            </a:rPr>
                            <m:t>𝑘</m:t>
                          </m:r>
                        </m:sup>
                      </m:sSup>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(1−</m:t>
                          </m:r>
                          <m:r>
                            <a:rPr lang="en-US" sz="5400" b="0" i="1" smtClean="0">
                              <a:solidFill>
                                <a:schemeClr val="bg1"/>
                              </a:solidFill>
                              <a:latin typeface="Cambria Math" panose="02040503050406030204" pitchFamily="18" charset="0"/>
                              <a:cs typeface="NVIDIA Sans" panose="020B0503020203020204" pitchFamily="34" charset="0"/>
                            </a:rPr>
                            <m:t>𝑝</m:t>
                          </m:r>
                          <m:r>
                            <a:rPr lang="en-US" sz="5400" b="0" i="1" smtClean="0">
                              <a:solidFill>
                                <a:schemeClr val="bg1"/>
                              </a:solidFill>
                              <a:latin typeface="Cambria Math" panose="02040503050406030204" pitchFamily="18" charset="0"/>
                              <a:cs typeface="NVIDIA Sans" panose="020B0503020203020204" pitchFamily="34" charset="0"/>
                            </a:rPr>
                            <m:t>)</m:t>
                          </m:r>
                        </m:e>
                        <m:sup>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3" name="TextBox 2">
                <a:extLst>
                  <a:ext uri="{FF2B5EF4-FFF2-40B4-BE49-F238E27FC236}">
                    <a16:creationId xmlns:a16="http://schemas.microsoft.com/office/drawing/2014/main" id="{2DA74EA6-BA1F-0C71-A74C-C4DF443E73D1}"/>
                  </a:ext>
                </a:extLst>
              </p:cNvPr>
              <p:cNvSpPr txBox="1">
                <a:spLocks noRot="1" noChangeAspect="1" noMove="1" noResize="1" noEditPoints="1" noAdjustHandles="1" noChangeArrowheads="1" noChangeShapeType="1" noTextEdit="1"/>
              </p:cNvSpPr>
              <p:nvPr/>
            </p:nvSpPr>
            <p:spPr>
              <a:xfrm>
                <a:off x="14946832" y="4498523"/>
                <a:ext cx="9295173" cy="14695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CB5966-8437-D9F1-0029-094E9041A654}"/>
                  </a:ext>
                </a:extLst>
              </p:cNvPr>
              <p:cNvSpPr txBox="1"/>
              <p:nvPr/>
            </p:nvSpPr>
            <p:spPr>
              <a:xfrm>
                <a:off x="14946832" y="6736264"/>
                <a:ext cx="11324382" cy="1673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e>
                      </m:func>
                      <m:r>
                        <a:rPr lang="en-US" sz="5400" b="0" i="1" smtClean="0">
                          <a:solidFill>
                            <a:schemeClr val="bg1"/>
                          </a:solidFill>
                          <a:latin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num>
                        <m:den>
                          <m:r>
                            <a:rPr lang="en-US" sz="5400" b="0" i="1" smtClean="0">
                              <a:solidFill>
                                <a:schemeClr val="bg1"/>
                              </a:solidFill>
                              <a:latin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cs typeface="NVIDIA Sans" panose="020B0503020203020204" pitchFamily="34" charset="0"/>
                            </a:rPr>
                            <m:t>!</m:t>
                          </m:r>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r>
                            <a:rPr lang="en-US" sz="5400" b="0" i="1" smtClean="0">
                              <a:solidFill>
                                <a:schemeClr val="bg1"/>
                              </a:solidFill>
                              <a:latin typeface="Cambria Math" panose="02040503050406030204" pitchFamily="18" charset="0"/>
                              <a:cs typeface="NVIDIA Sans" panose="020B0503020203020204" pitchFamily="34" charset="0"/>
                            </a:rPr>
                            <m:t>!</m:t>
                          </m:r>
                        </m:den>
                      </m:f>
                      <m:sSup>
                        <m:sSupPr>
                          <m:ctrlPr>
                            <a:rPr lang="en-US" sz="5400" i="1">
                              <a:solidFill>
                                <a:schemeClr val="bg1"/>
                              </a:solidFill>
                              <a:latin typeface="Cambria Math" panose="02040503050406030204" pitchFamily="18" charset="0"/>
                              <a:cs typeface="NVIDIA Sans" panose="020B0503020203020204" pitchFamily="34" charset="0"/>
                            </a:rPr>
                          </m:ctrlPr>
                        </m:sSupPr>
                        <m:e>
                          <m:r>
                            <a:rPr lang="en-US" sz="5400" i="1">
                              <a:solidFill>
                                <a:schemeClr val="bg1"/>
                              </a:solidFill>
                              <a:latin typeface="Cambria Math" panose="02040503050406030204" pitchFamily="18" charset="0"/>
                              <a:cs typeface="NVIDIA Sans" panose="020B0503020203020204" pitchFamily="34" charset="0"/>
                            </a:rPr>
                            <m:t>𝑝</m:t>
                          </m:r>
                        </m:e>
                        <m:sup>
                          <m:r>
                            <a:rPr lang="en-US" sz="5400" i="1">
                              <a:solidFill>
                                <a:schemeClr val="bg1"/>
                              </a:solidFill>
                              <a:latin typeface="Cambria Math" panose="02040503050406030204" pitchFamily="18" charset="0"/>
                              <a:cs typeface="NVIDIA Sans" panose="020B0503020203020204" pitchFamily="34" charset="0"/>
                            </a:rPr>
                            <m:t>𝑘</m:t>
                          </m:r>
                        </m:sup>
                      </m:sSup>
                      <m:sSup>
                        <m:sSupPr>
                          <m:ctrlPr>
                            <a:rPr lang="en-US" sz="5400" i="1">
                              <a:solidFill>
                                <a:schemeClr val="bg1"/>
                              </a:solidFill>
                              <a:latin typeface="Cambria Math" panose="02040503050406030204" pitchFamily="18" charset="0"/>
                              <a:cs typeface="NVIDIA Sans" panose="020B0503020203020204" pitchFamily="34" charset="0"/>
                            </a:rPr>
                          </m:ctrlPr>
                        </m:sSupPr>
                        <m:e>
                          <m:r>
                            <a:rPr lang="en-US" sz="5400" i="1">
                              <a:solidFill>
                                <a:schemeClr val="bg1"/>
                              </a:solidFill>
                              <a:latin typeface="Cambria Math" panose="02040503050406030204" pitchFamily="18" charset="0"/>
                              <a:cs typeface="NVIDIA Sans" panose="020B0503020203020204" pitchFamily="34" charset="0"/>
                            </a:rPr>
                            <m:t>(1−</m:t>
                          </m:r>
                          <m:r>
                            <a:rPr lang="en-US" sz="5400" i="1">
                              <a:solidFill>
                                <a:schemeClr val="bg1"/>
                              </a:solidFill>
                              <a:latin typeface="Cambria Math" panose="02040503050406030204" pitchFamily="18" charset="0"/>
                              <a:cs typeface="NVIDIA Sans" panose="020B0503020203020204" pitchFamily="34" charset="0"/>
                            </a:rPr>
                            <m:t>𝑝</m:t>
                          </m:r>
                          <m:r>
                            <a:rPr lang="en-US" sz="5400" i="1">
                              <a:solidFill>
                                <a:schemeClr val="bg1"/>
                              </a:solidFill>
                              <a:latin typeface="Cambria Math" panose="02040503050406030204" pitchFamily="18" charset="0"/>
                              <a:cs typeface="NVIDIA Sans" panose="020B0503020203020204" pitchFamily="34" charset="0"/>
                            </a:rPr>
                            <m:t>)</m:t>
                          </m:r>
                        </m:e>
                        <m:sup>
                          <m:r>
                            <a:rPr lang="en-US" sz="5400" i="1">
                              <a:solidFill>
                                <a:schemeClr val="bg1"/>
                              </a:solidFill>
                              <a:latin typeface="Cambria Math" panose="02040503050406030204" pitchFamily="18" charset="0"/>
                              <a:cs typeface="NVIDIA Sans" panose="020B0503020203020204" pitchFamily="34" charset="0"/>
                            </a:rPr>
                            <m:t>𝑛</m:t>
                          </m:r>
                          <m:r>
                            <a:rPr lang="en-US" sz="5400" i="1">
                              <a:solidFill>
                                <a:schemeClr val="bg1"/>
                              </a:solidFill>
                              <a:latin typeface="Cambria Math" panose="02040503050406030204" pitchFamily="18" charset="0"/>
                              <a:cs typeface="NVIDIA Sans" panose="020B0503020203020204" pitchFamily="34" charset="0"/>
                            </a:rPr>
                            <m:t>−</m:t>
                          </m:r>
                          <m:r>
                            <a:rPr lang="en-US" sz="5400" i="1">
                              <a:solidFill>
                                <a:schemeClr val="bg1"/>
                              </a:solidFill>
                              <a:latin typeface="Cambria Math" panose="02040503050406030204" pitchFamily="18" charset="0"/>
                              <a:cs typeface="NVIDIA Sans" panose="020B0503020203020204" pitchFamily="34" charset="0"/>
                            </a:rPr>
                            <m:t>𝑘</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4" name="TextBox 3">
                <a:extLst>
                  <a:ext uri="{FF2B5EF4-FFF2-40B4-BE49-F238E27FC236}">
                    <a16:creationId xmlns:a16="http://schemas.microsoft.com/office/drawing/2014/main" id="{B6CB5966-8437-D9F1-0029-094E9041A654}"/>
                  </a:ext>
                </a:extLst>
              </p:cNvPr>
              <p:cNvSpPr txBox="1">
                <a:spLocks noRot="1" noChangeAspect="1" noMove="1" noResize="1" noEditPoints="1" noAdjustHandles="1" noChangeArrowheads="1" noChangeShapeType="1" noTextEdit="1"/>
              </p:cNvSpPr>
              <p:nvPr/>
            </p:nvSpPr>
            <p:spPr>
              <a:xfrm>
                <a:off x="14946832" y="6736264"/>
                <a:ext cx="11324382" cy="167327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5E179F-0D91-420D-8B23-55E003150046}"/>
                  </a:ext>
                </a:extLst>
              </p:cNvPr>
              <p:cNvSpPr txBox="1"/>
              <p:nvPr/>
            </p:nvSpPr>
            <p:spPr>
              <a:xfrm>
                <a:off x="14946832" y="9177779"/>
                <a:ext cx="12018034" cy="20312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=2</m:t>
                              </m:r>
                            </m:e>
                          </m:d>
                        </m:e>
                      </m:func>
                      <m:r>
                        <a:rPr lang="en-US" sz="5400" b="0" i="1" smtClean="0">
                          <a:solidFill>
                            <a:schemeClr val="bg1"/>
                          </a:solidFill>
                          <a:latin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4!</m:t>
                          </m:r>
                        </m:num>
                        <m:den>
                          <m:r>
                            <a:rPr lang="en-US" sz="5400" b="0" i="1" smtClean="0">
                              <a:solidFill>
                                <a:schemeClr val="bg1"/>
                              </a:solidFill>
                              <a:latin typeface="Cambria Math" panose="02040503050406030204" pitchFamily="18" charset="0"/>
                              <a:cs typeface="NVIDIA Sans" panose="020B0503020203020204" pitchFamily="34" charset="0"/>
                            </a:rPr>
                            <m:t>2!</m:t>
                          </m:r>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4−2</m:t>
                              </m:r>
                            </m:e>
                          </m:d>
                          <m:r>
                            <a:rPr lang="en-US" sz="5400" b="0" i="1" smtClean="0">
                              <a:solidFill>
                                <a:schemeClr val="bg1"/>
                              </a:solidFill>
                              <a:latin typeface="Cambria Math" panose="02040503050406030204" pitchFamily="18" charset="0"/>
                              <a:cs typeface="NVIDIA Sans" panose="020B0503020203020204" pitchFamily="34" charset="0"/>
                            </a:rPr>
                            <m:t>!</m:t>
                          </m:r>
                        </m:den>
                      </m:f>
                      <m:sSup>
                        <m:sSupPr>
                          <m:ctrlPr>
                            <a:rPr lang="en-US" sz="5400" i="1">
                              <a:solidFill>
                                <a:schemeClr val="bg1"/>
                              </a:solidFill>
                              <a:latin typeface="Cambria Math" panose="02040503050406030204" pitchFamily="18" charset="0"/>
                              <a:cs typeface="NVIDIA Sans" panose="020B0503020203020204" pitchFamily="34" charset="0"/>
                            </a:rPr>
                          </m:ctrlPr>
                        </m:sSupPr>
                        <m:e>
                          <m:d>
                            <m:dPr>
                              <m:ctrlPr>
                                <a:rPr lang="en-US" sz="5400" i="1" smtClean="0">
                                  <a:solidFill>
                                    <a:schemeClr val="bg1"/>
                                  </a:solidFill>
                                  <a:latin typeface="Cambria Math" panose="02040503050406030204" pitchFamily="18" charset="0"/>
                                  <a:cs typeface="NVIDIA Sans" panose="020B0503020203020204" pitchFamily="34" charset="0"/>
                                </a:rPr>
                              </m:ctrlPr>
                            </m:dPr>
                            <m:e>
                              <m:f>
                                <m:fPr>
                                  <m:ctrlPr>
                                    <a:rPr lang="en-US" sz="5400" i="1">
                                      <a:solidFill>
                                        <a:schemeClr val="bg1"/>
                                      </a:solidFill>
                                      <a:latin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cs typeface="NVIDIA Sans" panose="020B0503020203020204" pitchFamily="34" charset="0"/>
                                    </a:rPr>
                                    <m:t>1</m:t>
                                  </m:r>
                                </m:num>
                                <m:den>
                                  <m:r>
                                    <a:rPr lang="en-US" sz="5400" i="1">
                                      <a:solidFill>
                                        <a:schemeClr val="bg1"/>
                                      </a:solidFill>
                                      <a:latin typeface="Cambria Math" panose="02040503050406030204" pitchFamily="18" charset="0"/>
                                      <a:cs typeface="NVIDIA Sans" panose="020B0503020203020204" pitchFamily="34" charset="0"/>
                                    </a:rPr>
                                    <m:t>2</m:t>
                                  </m:r>
                                </m:den>
                              </m:f>
                            </m:e>
                          </m:d>
                        </m:e>
                        <m:sup>
                          <m:r>
                            <a:rPr lang="en-US" sz="5400" b="0" i="1" smtClean="0">
                              <a:solidFill>
                                <a:schemeClr val="bg1"/>
                              </a:solidFill>
                              <a:latin typeface="Cambria Math" panose="02040503050406030204" pitchFamily="18" charset="0"/>
                              <a:cs typeface="NVIDIA Sans" panose="020B0503020203020204" pitchFamily="34" charset="0"/>
                            </a:rPr>
                            <m:t>2</m:t>
                          </m:r>
                        </m:sup>
                      </m:sSup>
                      <m:sSup>
                        <m:sSupPr>
                          <m:ctrlPr>
                            <a:rPr lang="en-US" sz="5400" i="1">
                              <a:solidFill>
                                <a:schemeClr val="bg1"/>
                              </a:solidFill>
                              <a:latin typeface="Cambria Math" panose="02040503050406030204" pitchFamily="18" charset="0"/>
                              <a:cs typeface="NVIDIA Sans" panose="020B0503020203020204" pitchFamily="34" charset="0"/>
                            </a:rPr>
                          </m:ctrlPr>
                        </m:sSupPr>
                        <m:e>
                          <m:r>
                            <a:rPr lang="en-US" sz="5400" i="1">
                              <a:solidFill>
                                <a:schemeClr val="bg1"/>
                              </a:solidFill>
                              <a:latin typeface="Cambria Math" panose="02040503050406030204" pitchFamily="18" charset="0"/>
                              <a:cs typeface="NVIDIA Sans" panose="020B0503020203020204" pitchFamily="34" charset="0"/>
                            </a:rPr>
                            <m:t>(1−</m:t>
                          </m:r>
                          <m:f>
                            <m:fPr>
                              <m:ctrlPr>
                                <a:rPr lang="en-US" sz="540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cs typeface="NVIDIA Sans" panose="020B0503020203020204" pitchFamily="34" charset="0"/>
                                </a:rPr>
                                <m:t>2</m:t>
                              </m:r>
                            </m:den>
                          </m:f>
                          <m:r>
                            <a:rPr lang="en-US" sz="5400" i="1">
                              <a:solidFill>
                                <a:schemeClr val="bg1"/>
                              </a:solidFill>
                              <a:latin typeface="Cambria Math" panose="02040503050406030204" pitchFamily="18" charset="0"/>
                              <a:cs typeface="NVIDIA Sans" panose="020B0503020203020204" pitchFamily="34" charset="0"/>
                            </a:rPr>
                            <m:t>)</m:t>
                          </m:r>
                        </m:e>
                        <m:sup>
                          <m:r>
                            <a:rPr lang="en-US" sz="5400" b="0" i="1" smtClean="0">
                              <a:solidFill>
                                <a:schemeClr val="bg1"/>
                              </a:solidFill>
                              <a:latin typeface="Cambria Math" panose="02040503050406030204" pitchFamily="18" charset="0"/>
                              <a:cs typeface="NVIDIA Sans" panose="020B0503020203020204" pitchFamily="34" charset="0"/>
                            </a:rPr>
                            <m:t>4</m:t>
                          </m:r>
                          <m:r>
                            <a:rPr lang="en-US" sz="5400" i="1">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2</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5" name="TextBox 4">
                <a:extLst>
                  <a:ext uri="{FF2B5EF4-FFF2-40B4-BE49-F238E27FC236}">
                    <a16:creationId xmlns:a16="http://schemas.microsoft.com/office/drawing/2014/main" id="{F05E179F-0D91-420D-8B23-55E003150046}"/>
                  </a:ext>
                </a:extLst>
              </p:cNvPr>
              <p:cNvSpPr txBox="1">
                <a:spLocks noRot="1" noChangeAspect="1" noMove="1" noResize="1" noEditPoints="1" noAdjustHandles="1" noChangeArrowheads="1" noChangeShapeType="1" noTextEdit="1"/>
              </p:cNvSpPr>
              <p:nvPr/>
            </p:nvSpPr>
            <p:spPr>
              <a:xfrm>
                <a:off x="14946832" y="9177779"/>
                <a:ext cx="12018034" cy="20312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D4ACD8-54B1-0D8C-E60F-7C30A68EF71A}"/>
                  </a:ext>
                </a:extLst>
              </p:cNvPr>
              <p:cNvSpPr txBox="1"/>
              <p:nvPr/>
            </p:nvSpPr>
            <p:spPr>
              <a:xfrm>
                <a:off x="29714922" y="3736297"/>
                <a:ext cx="2010615" cy="1555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cs typeface="NVIDIA Sans" panose="020B0503020203020204" pitchFamily="34" charset="0"/>
                        </a:rPr>
                        <m:t>𝑝</m:t>
                      </m:r>
                      <m:r>
                        <a:rPr lang="en-US" sz="5400" b="0" i="1" smtClean="0">
                          <a:solidFill>
                            <a:schemeClr val="bg1"/>
                          </a:solidFill>
                          <a:latin typeface="Cambria Math" panose="02040503050406030204" pitchFamily="18" charset="0"/>
                          <a:cs typeface="NVIDIA Sans" panose="020B0503020203020204" pitchFamily="34" charset="0"/>
                        </a:rPr>
                        <m:t>= </m:t>
                      </m:r>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cs typeface="NVIDIA Sans" panose="020B0503020203020204" pitchFamily="34" charset="0"/>
                            </a:rPr>
                            <m:t>2</m:t>
                          </m:r>
                        </m:den>
                      </m:f>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6" name="TextBox 5">
                <a:extLst>
                  <a:ext uri="{FF2B5EF4-FFF2-40B4-BE49-F238E27FC236}">
                    <a16:creationId xmlns:a16="http://schemas.microsoft.com/office/drawing/2014/main" id="{85D4ACD8-54B1-0D8C-E60F-7C30A68EF71A}"/>
                  </a:ext>
                </a:extLst>
              </p:cNvPr>
              <p:cNvSpPr txBox="1">
                <a:spLocks noRot="1" noChangeAspect="1" noMove="1" noResize="1" noEditPoints="1" noAdjustHandles="1" noChangeArrowheads="1" noChangeShapeType="1" noTextEdit="1"/>
              </p:cNvSpPr>
              <p:nvPr/>
            </p:nvSpPr>
            <p:spPr>
              <a:xfrm>
                <a:off x="29714922" y="3736297"/>
                <a:ext cx="2010615" cy="15558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DDEFF2-7C92-3428-5923-2248F700431F}"/>
                  </a:ext>
                </a:extLst>
              </p:cNvPr>
              <p:cNvSpPr txBox="1"/>
              <p:nvPr/>
            </p:nvSpPr>
            <p:spPr>
              <a:xfrm>
                <a:off x="29714922" y="6194637"/>
                <a:ext cx="187294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=4</m:t>
                      </m:r>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7" name="TextBox 6">
                <a:extLst>
                  <a:ext uri="{FF2B5EF4-FFF2-40B4-BE49-F238E27FC236}">
                    <a16:creationId xmlns:a16="http://schemas.microsoft.com/office/drawing/2014/main" id="{58DDEFF2-7C92-3428-5923-2248F700431F}"/>
                  </a:ext>
                </a:extLst>
              </p:cNvPr>
              <p:cNvSpPr txBox="1">
                <a:spLocks noRot="1" noChangeAspect="1" noMove="1" noResize="1" noEditPoints="1" noAdjustHandles="1" noChangeArrowheads="1" noChangeShapeType="1" noTextEdit="1"/>
              </p:cNvSpPr>
              <p:nvPr/>
            </p:nvSpPr>
            <p:spPr>
              <a:xfrm>
                <a:off x="29714922" y="6194637"/>
                <a:ext cx="1872949" cy="83099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10E37C-C3D3-CAB4-4BCE-C764F8FB0514}"/>
                  </a:ext>
                </a:extLst>
              </p:cNvPr>
              <p:cNvSpPr txBox="1"/>
              <p:nvPr/>
            </p:nvSpPr>
            <p:spPr>
              <a:xfrm>
                <a:off x="29787569" y="8248106"/>
                <a:ext cx="186531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cs typeface="NVIDIA Sans" panose="020B0503020203020204" pitchFamily="34" charset="0"/>
                        </a:rPr>
                        <m:t>=2</m:t>
                      </m:r>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8" name="TextBox 7">
                <a:extLst>
                  <a:ext uri="{FF2B5EF4-FFF2-40B4-BE49-F238E27FC236}">
                    <a16:creationId xmlns:a16="http://schemas.microsoft.com/office/drawing/2014/main" id="{4A10E37C-C3D3-CAB4-4BCE-C764F8FB0514}"/>
                  </a:ext>
                </a:extLst>
              </p:cNvPr>
              <p:cNvSpPr txBox="1">
                <a:spLocks noRot="1" noChangeAspect="1" noMove="1" noResize="1" noEditPoints="1" noAdjustHandles="1" noChangeArrowheads="1" noChangeShapeType="1" noTextEdit="1"/>
              </p:cNvSpPr>
              <p:nvPr/>
            </p:nvSpPr>
            <p:spPr>
              <a:xfrm>
                <a:off x="29787569" y="8248106"/>
                <a:ext cx="1865319"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78C442-5796-FC34-F537-B475E2C4E1CF}"/>
                  </a:ext>
                </a:extLst>
              </p:cNvPr>
              <p:cNvSpPr txBox="1"/>
              <p:nvPr/>
            </p:nvSpPr>
            <p:spPr>
              <a:xfrm>
                <a:off x="14946832" y="11977277"/>
                <a:ext cx="9966639" cy="186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=2</m:t>
                              </m:r>
                            </m:e>
                          </m:d>
                        </m:e>
                      </m:func>
                      <m:r>
                        <a:rPr lang="en-US" sz="5400" b="0" i="1" smtClean="0">
                          <a:solidFill>
                            <a:schemeClr val="bg1"/>
                          </a:solidFill>
                          <a:latin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4</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∙3∙2∙1</m:t>
                          </m:r>
                        </m:num>
                        <m:den>
                          <m:r>
                            <a:rPr lang="en-US" sz="5400" b="0" i="1" smtClean="0">
                              <a:solidFill>
                                <a:schemeClr val="bg1"/>
                              </a:solidFill>
                              <a:latin typeface="Cambria Math" panose="02040503050406030204" pitchFamily="18" charset="0"/>
                              <a:cs typeface="NVIDIA Sans" panose="020B0503020203020204" pitchFamily="34" charset="0"/>
                            </a:rPr>
                            <m:t>2</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∙1∙2∙1</m:t>
                          </m:r>
                        </m:den>
                      </m:f>
                      <m:d>
                        <m:dPr>
                          <m:ctrlPr>
                            <a:rPr lang="en-US" sz="5400" b="0" i="1" smtClean="0">
                              <a:solidFill>
                                <a:schemeClr val="bg1"/>
                              </a:solidFill>
                              <a:latin typeface="Cambria Math" panose="02040503050406030204" pitchFamily="18" charset="0"/>
                              <a:cs typeface="NVIDIA Sans" panose="020B0503020203020204" pitchFamily="34" charset="0"/>
                            </a:rPr>
                          </m:ctrlPr>
                        </m:dPr>
                        <m:e>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cs typeface="NVIDIA Sans" panose="020B0503020203020204" pitchFamily="34" charset="0"/>
                                </a:rPr>
                                <m:t>4</m:t>
                              </m:r>
                            </m:den>
                          </m:f>
                        </m:e>
                      </m:d>
                      <m:d>
                        <m:dPr>
                          <m:ctrlPr>
                            <a:rPr lang="en-US" sz="5400" b="0" i="1" smtClean="0">
                              <a:solidFill>
                                <a:schemeClr val="bg1"/>
                              </a:solidFill>
                              <a:latin typeface="Cambria Math" panose="02040503050406030204" pitchFamily="18" charset="0"/>
                              <a:cs typeface="NVIDIA Sans" panose="020B0503020203020204" pitchFamily="34" charset="0"/>
                            </a:rPr>
                          </m:ctrlPr>
                        </m:dPr>
                        <m:e>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cs typeface="NVIDIA Sans" panose="020B0503020203020204" pitchFamily="34" charset="0"/>
                                </a:rPr>
                                <m:t>4</m:t>
                              </m:r>
                            </m:den>
                          </m:f>
                        </m:e>
                      </m:d>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9" name="TextBox 8">
                <a:extLst>
                  <a:ext uri="{FF2B5EF4-FFF2-40B4-BE49-F238E27FC236}">
                    <a16:creationId xmlns:a16="http://schemas.microsoft.com/office/drawing/2014/main" id="{8378C442-5796-FC34-F537-B475E2C4E1CF}"/>
                  </a:ext>
                </a:extLst>
              </p:cNvPr>
              <p:cNvSpPr txBox="1">
                <a:spLocks noRot="1" noChangeAspect="1" noMove="1" noResize="1" noEditPoints="1" noAdjustHandles="1" noChangeArrowheads="1" noChangeShapeType="1" noTextEdit="1"/>
              </p:cNvSpPr>
              <p:nvPr/>
            </p:nvSpPr>
            <p:spPr>
              <a:xfrm>
                <a:off x="14946832" y="11977277"/>
                <a:ext cx="9966639" cy="186717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BCF919-F5AE-7365-B89E-BF07A562F504}"/>
                  </a:ext>
                </a:extLst>
              </p:cNvPr>
              <p:cNvSpPr txBox="1"/>
              <p:nvPr/>
            </p:nvSpPr>
            <p:spPr>
              <a:xfrm>
                <a:off x="14946832" y="14612690"/>
                <a:ext cx="4850880" cy="1561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=2</m:t>
                              </m:r>
                            </m:e>
                          </m:d>
                        </m:e>
                      </m:func>
                      <m:r>
                        <a:rPr lang="en-US" sz="5400" b="0" i="1" smtClean="0">
                          <a:solidFill>
                            <a:schemeClr val="bg1"/>
                          </a:solidFill>
                          <a:latin typeface="Cambria Math" panose="02040503050406030204" pitchFamily="18" charset="0"/>
                          <a:cs typeface="NVIDIA Sans" panose="020B0503020203020204" pitchFamily="34" charset="0"/>
                        </a:rPr>
                        <m:t>=</m:t>
                      </m:r>
                      <m:f>
                        <m:fPr>
                          <m:ctrlPr>
                            <a:rPr lang="en-US" sz="5400" i="1">
                              <a:solidFill>
                                <a:schemeClr val="bg1"/>
                              </a:solidFill>
                              <a:latin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cs typeface="NVIDIA Sans" panose="020B0503020203020204" pitchFamily="34" charset="0"/>
                            </a:rPr>
                            <m:t>6</m:t>
                          </m:r>
                        </m:num>
                        <m:den>
                          <m:r>
                            <a:rPr lang="en-US" sz="5400" i="1">
                              <a:solidFill>
                                <a:schemeClr val="bg1"/>
                              </a:solidFill>
                              <a:latin typeface="Cambria Math" panose="02040503050406030204" pitchFamily="18" charset="0"/>
                              <a:cs typeface="NVIDIA Sans" panose="020B0503020203020204" pitchFamily="34" charset="0"/>
                            </a:rPr>
                            <m:t>16</m:t>
                          </m:r>
                        </m:den>
                      </m:f>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10" name="TextBox 9">
                <a:extLst>
                  <a:ext uri="{FF2B5EF4-FFF2-40B4-BE49-F238E27FC236}">
                    <a16:creationId xmlns:a16="http://schemas.microsoft.com/office/drawing/2014/main" id="{76BCF919-F5AE-7365-B89E-BF07A562F504}"/>
                  </a:ext>
                </a:extLst>
              </p:cNvPr>
              <p:cNvSpPr txBox="1">
                <a:spLocks noRot="1" noChangeAspect="1" noMove="1" noResize="1" noEditPoints="1" noAdjustHandles="1" noChangeArrowheads="1" noChangeShapeType="1" noTextEdit="1"/>
              </p:cNvSpPr>
              <p:nvPr/>
            </p:nvSpPr>
            <p:spPr>
              <a:xfrm>
                <a:off x="14946832" y="14612690"/>
                <a:ext cx="4850880" cy="156119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0545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De </a:t>
            </a:r>
            <a:r>
              <a:rPr lang="en-US" dirty="0" err="1"/>
              <a:t>Moivre</a:t>
            </a:r>
            <a:endParaRPr lang="en-US" strike="sngStrike" dirty="0"/>
          </a:p>
        </p:txBody>
      </p:sp>
      <p:sp>
        <p:nvSpPr>
          <p:cNvPr id="2" name="Text Placeholder 17">
            <a:extLst>
              <a:ext uri="{FF2B5EF4-FFF2-40B4-BE49-F238E27FC236}">
                <a16:creationId xmlns:a16="http://schemas.microsoft.com/office/drawing/2014/main" id="{3775F784-E007-DB39-6967-3C860451089D}"/>
              </a:ext>
            </a:extLst>
          </p:cNvPr>
          <p:cNvSpPr>
            <a:spLocks noGrp="1"/>
          </p:cNvSpPr>
          <p:nvPr>
            <p:ph type="body" sz="quarter" idx="10"/>
          </p:nvPr>
        </p:nvSpPr>
        <p:spPr>
          <a:xfrm>
            <a:off x="2514600" y="2487168"/>
            <a:ext cx="31546800" cy="1408176"/>
          </a:xfrm>
        </p:spPr>
        <p:txBody>
          <a:bodyPr/>
          <a:lstStyle/>
          <a:p>
            <a:r>
              <a:rPr lang="en-US" dirty="0"/>
              <a:t>From Coin Flips to Bells</a:t>
            </a:r>
          </a:p>
        </p:txBody>
      </p:sp>
      <p:pic>
        <p:nvPicPr>
          <p:cNvPr id="1044" name="Picture 20">
            <a:extLst>
              <a:ext uri="{FF2B5EF4-FFF2-40B4-BE49-F238E27FC236}">
                <a16:creationId xmlns:a16="http://schemas.microsoft.com/office/drawing/2014/main" id="{89D2EAE8-FB6B-6DF5-6BE8-795FC8A5B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470803"/>
            <a:ext cx="14369143" cy="83079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672C2D9-4070-F596-6C7E-EDB4BD8F5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669" y="3470802"/>
            <a:ext cx="14560731" cy="830797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76853233-2EAB-3743-802B-4FAEDEAD4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599" y="11811436"/>
            <a:ext cx="14369143" cy="819866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34933E06-891D-5B66-945D-D51F0EA4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4247" y="11811436"/>
            <a:ext cx="14787154" cy="830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86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De </a:t>
            </a:r>
            <a:r>
              <a:rPr lang="en-US" dirty="0" err="1"/>
              <a:t>Moivre</a:t>
            </a:r>
            <a:endParaRPr lang="en-US" strike="sngStrike" dirty="0"/>
          </a:p>
        </p:txBody>
      </p:sp>
      <p:pic>
        <p:nvPicPr>
          <p:cNvPr id="1026" name="Picture 2" descr="undefined">
            <a:extLst>
              <a:ext uri="{FF2B5EF4-FFF2-40B4-BE49-F238E27FC236}">
                <a16:creationId xmlns:a16="http://schemas.microsoft.com/office/drawing/2014/main" id="{AA41569F-6A03-D75F-28BA-2AF7D22C8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4469947"/>
            <a:ext cx="10809514" cy="137650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7">
            <a:extLst>
              <a:ext uri="{FF2B5EF4-FFF2-40B4-BE49-F238E27FC236}">
                <a16:creationId xmlns:a16="http://schemas.microsoft.com/office/drawing/2014/main" id="{3775F784-E007-DB39-6967-3C860451089D}"/>
              </a:ext>
            </a:extLst>
          </p:cNvPr>
          <p:cNvSpPr>
            <a:spLocks noGrp="1"/>
          </p:cNvSpPr>
          <p:nvPr>
            <p:ph type="body" sz="quarter" idx="10"/>
          </p:nvPr>
        </p:nvSpPr>
        <p:spPr>
          <a:xfrm>
            <a:off x="2514600" y="2487168"/>
            <a:ext cx="31546800" cy="1408176"/>
          </a:xfrm>
        </p:spPr>
        <p:txBody>
          <a:bodyPr/>
          <a:lstStyle/>
          <a:p>
            <a:r>
              <a:rPr lang="en-US" dirty="0"/>
              <a:t>From Coin Flips to Bells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19DB20-73A0-2C89-DCA6-74C96A56222C}"/>
                  </a:ext>
                </a:extLst>
              </p:cNvPr>
              <p:cNvSpPr txBox="1"/>
              <p:nvPr/>
            </p:nvSpPr>
            <p:spPr>
              <a:xfrm>
                <a:off x="14946832" y="4498523"/>
                <a:ext cx="9295173" cy="1469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e>
                      </m:func>
                      <m:r>
                        <a:rPr lang="en-US" sz="5400" b="0" i="1" smtClean="0">
                          <a:solidFill>
                            <a:schemeClr val="bg1"/>
                          </a:solidFill>
                          <a:latin typeface="Cambria Math" panose="02040503050406030204" pitchFamily="18" charset="0"/>
                          <a:cs typeface="NVIDIA Sans" panose="020B0503020203020204" pitchFamily="34" charset="0"/>
                        </a:rPr>
                        <m:t>=</m:t>
                      </m:r>
                      <m:d>
                        <m:dPr>
                          <m:ctrlPr>
                            <a:rPr lang="en-US" sz="5400" b="0" i="1" smtClean="0">
                              <a:solidFill>
                                <a:schemeClr val="bg1"/>
                              </a:solidFill>
                              <a:latin typeface="Cambria Math" panose="02040503050406030204" pitchFamily="18" charset="0"/>
                              <a:cs typeface="NVIDIA Sans" panose="020B0503020203020204" pitchFamily="34" charset="0"/>
                            </a:rPr>
                          </m:ctrlPr>
                        </m:dPr>
                        <m:e>
                          <m:f>
                            <m:fPr>
                              <m:type m:val="noBa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𝑛</m:t>
                              </m:r>
                            </m:num>
                            <m:den>
                              <m:r>
                                <a:rPr lang="en-US" sz="5400" b="0" i="1" smtClean="0">
                                  <a:solidFill>
                                    <a:schemeClr val="bg1"/>
                                  </a:solidFill>
                                  <a:latin typeface="Cambria Math" panose="02040503050406030204" pitchFamily="18" charset="0"/>
                                  <a:cs typeface="NVIDIA Sans" panose="020B0503020203020204" pitchFamily="34" charset="0"/>
                                </a:rPr>
                                <m:t>𝑘</m:t>
                              </m:r>
                            </m:den>
                          </m:f>
                        </m:e>
                      </m:d>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𝑝</m:t>
                          </m:r>
                        </m:e>
                        <m:sup>
                          <m:r>
                            <a:rPr lang="en-US" sz="5400" b="0" i="1" smtClean="0">
                              <a:solidFill>
                                <a:schemeClr val="bg1"/>
                              </a:solidFill>
                              <a:latin typeface="Cambria Math" panose="02040503050406030204" pitchFamily="18" charset="0"/>
                              <a:cs typeface="NVIDIA Sans" panose="020B0503020203020204" pitchFamily="34" charset="0"/>
                            </a:rPr>
                            <m:t>𝑘</m:t>
                          </m:r>
                        </m:sup>
                      </m:sSup>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(1−</m:t>
                          </m:r>
                          <m:r>
                            <a:rPr lang="en-US" sz="5400" b="0" i="1" smtClean="0">
                              <a:solidFill>
                                <a:schemeClr val="bg1"/>
                              </a:solidFill>
                              <a:latin typeface="Cambria Math" panose="02040503050406030204" pitchFamily="18" charset="0"/>
                              <a:cs typeface="NVIDIA Sans" panose="020B0503020203020204" pitchFamily="34" charset="0"/>
                            </a:rPr>
                            <m:t>𝑝</m:t>
                          </m:r>
                          <m:r>
                            <a:rPr lang="en-US" sz="5400" b="0" i="1" smtClean="0">
                              <a:solidFill>
                                <a:schemeClr val="bg1"/>
                              </a:solidFill>
                              <a:latin typeface="Cambria Math" panose="02040503050406030204" pitchFamily="18" charset="0"/>
                              <a:cs typeface="NVIDIA Sans" panose="020B0503020203020204" pitchFamily="34" charset="0"/>
                            </a:rPr>
                            <m:t>)</m:t>
                          </m:r>
                        </m:e>
                        <m:sup>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8" name="TextBox 7">
                <a:extLst>
                  <a:ext uri="{FF2B5EF4-FFF2-40B4-BE49-F238E27FC236}">
                    <a16:creationId xmlns:a16="http://schemas.microsoft.com/office/drawing/2014/main" id="{2D19DB20-73A0-2C89-DCA6-74C96A56222C}"/>
                  </a:ext>
                </a:extLst>
              </p:cNvPr>
              <p:cNvSpPr txBox="1">
                <a:spLocks noRot="1" noChangeAspect="1" noMove="1" noResize="1" noEditPoints="1" noAdjustHandles="1" noChangeArrowheads="1" noChangeShapeType="1" noTextEdit="1"/>
              </p:cNvSpPr>
              <p:nvPr/>
            </p:nvSpPr>
            <p:spPr>
              <a:xfrm>
                <a:off x="14946832" y="4498523"/>
                <a:ext cx="9295173" cy="14695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8B0A95-051B-D036-CEC5-A339B93FDC95}"/>
                  </a:ext>
                </a:extLst>
              </p:cNvPr>
              <p:cNvSpPr txBox="1"/>
              <p:nvPr/>
            </p:nvSpPr>
            <p:spPr>
              <a:xfrm>
                <a:off x="14946832" y="6674877"/>
                <a:ext cx="11324382" cy="1673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5400" b="0" i="1" smtClean="0">
                              <a:solidFill>
                                <a:schemeClr val="bg1"/>
                              </a:solidFill>
                              <a:latin typeface="Cambria Math" panose="02040503050406030204" pitchFamily="18" charset="0"/>
                              <a:cs typeface="NVIDIA Sans" panose="020B0503020203020204" pitchFamily="34" charset="0"/>
                            </a:rPr>
                          </m:ctrlPr>
                        </m:funcPr>
                        <m:fName>
                          <m:r>
                            <m:rPr>
                              <m:sty m:val="p"/>
                            </m:rPr>
                            <a:rPr lang="en-US" sz="5400" b="0" i="0" smtClean="0">
                              <a:solidFill>
                                <a:schemeClr val="bg1"/>
                              </a:solidFill>
                              <a:latin typeface="Cambria Math" panose="02040503050406030204" pitchFamily="18" charset="0"/>
                              <a:cs typeface="NVIDIA Sans" panose="020B0503020203020204" pitchFamily="34" charset="0"/>
                            </a:rPr>
                            <m:t>Pr</m:t>
                          </m:r>
                        </m:fName>
                        <m:e>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𝑋</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e>
                      </m:func>
                      <m:r>
                        <a:rPr lang="en-US" sz="5400" b="0" i="1" smtClean="0">
                          <a:solidFill>
                            <a:schemeClr val="bg1"/>
                          </a:solidFill>
                          <a:latin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num>
                        <m:den>
                          <m:r>
                            <a:rPr lang="en-US" sz="5400" b="0" i="1" smtClean="0">
                              <a:solidFill>
                                <a:schemeClr val="bg1"/>
                              </a:solidFill>
                              <a:latin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cs typeface="NVIDIA Sans" panose="020B0503020203020204" pitchFamily="34" charset="0"/>
                            </a:rPr>
                            <m:t>!</m:t>
                          </m:r>
                          <m:d>
                            <m:dPr>
                              <m:ctrlPr>
                                <a:rPr lang="en-US" sz="5400" b="0" i="1" smtClean="0">
                                  <a:solidFill>
                                    <a:schemeClr val="bg1"/>
                                  </a:solidFill>
                                  <a:latin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e>
                          </m:d>
                          <m:r>
                            <a:rPr lang="en-US" sz="5400" b="0" i="1" smtClean="0">
                              <a:solidFill>
                                <a:schemeClr val="bg1"/>
                              </a:solidFill>
                              <a:latin typeface="Cambria Math" panose="02040503050406030204" pitchFamily="18" charset="0"/>
                              <a:cs typeface="NVIDIA Sans" panose="020B0503020203020204" pitchFamily="34" charset="0"/>
                            </a:rPr>
                            <m:t>!</m:t>
                          </m:r>
                        </m:den>
                      </m:f>
                      <m:sSup>
                        <m:sSupPr>
                          <m:ctrlPr>
                            <a:rPr lang="en-US" sz="5400" i="1">
                              <a:solidFill>
                                <a:schemeClr val="bg1"/>
                              </a:solidFill>
                              <a:latin typeface="Cambria Math" panose="02040503050406030204" pitchFamily="18" charset="0"/>
                              <a:cs typeface="NVIDIA Sans" panose="020B0503020203020204" pitchFamily="34" charset="0"/>
                            </a:rPr>
                          </m:ctrlPr>
                        </m:sSupPr>
                        <m:e>
                          <m:r>
                            <a:rPr lang="en-US" sz="5400" i="1">
                              <a:solidFill>
                                <a:schemeClr val="bg1"/>
                              </a:solidFill>
                              <a:latin typeface="Cambria Math" panose="02040503050406030204" pitchFamily="18" charset="0"/>
                              <a:cs typeface="NVIDIA Sans" panose="020B0503020203020204" pitchFamily="34" charset="0"/>
                            </a:rPr>
                            <m:t>𝑝</m:t>
                          </m:r>
                        </m:e>
                        <m:sup>
                          <m:r>
                            <a:rPr lang="en-US" sz="5400" i="1">
                              <a:solidFill>
                                <a:schemeClr val="bg1"/>
                              </a:solidFill>
                              <a:latin typeface="Cambria Math" panose="02040503050406030204" pitchFamily="18" charset="0"/>
                              <a:cs typeface="NVIDIA Sans" panose="020B0503020203020204" pitchFamily="34" charset="0"/>
                            </a:rPr>
                            <m:t>𝑘</m:t>
                          </m:r>
                        </m:sup>
                      </m:sSup>
                      <m:sSup>
                        <m:sSupPr>
                          <m:ctrlPr>
                            <a:rPr lang="en-US" sz="5400" i="1">
                              <a:solidFill>
                                <a:schemeClr val="bg1"/>
                              </a:solidFill>
                              <a:latin typeface="Cambria Math" panose="02040503050406030204" pitchFamily="18" charset="0"/>
                              <a:cs typeface="NVIDIA Sans" panose="020B0503020203020204" pitchFamily="34" charset="0"/>
                            </a:rPr>
                          </m:ctrlPr>
                        </m:sSupPr>
                        <m:e>
                          <m:r>
                            <a:rPr lang="en-US" sz="5400" i="1">
                              <a:solidFill>
                                <a:schemeClr val="bg1"/>
                              </a:solidFill>
                              <a:latin typeface="Cambria Math" panose="02040503050406030204" pitchFamily="18" charset="0"/>
                              <a:cs typeface="NVIDIA Sans" panose="020B0503020203020204" pitchFamily="34" charset="0"/>
                            </a:rPr>
                            <m:t>(1−</m:t>
                          </m:r>
                          <m:r>
                            <a:rPr lang="en-US" sz="5400" i="1">
                              <a:solidFill>
                                <a:schemeClr val="bg1"/>
                              </a:solidFill>
                              <a:latin typeface="Cambria Math" panose="02040503050406030204" pitchFamily="18" charset="0"/>
                              <a:cs typeface="NVIDIA Sans" panose="020B0503020203020204" pitchFamily="34" charset="0"/>
                            </a:rPr>
                            <m:t>𝑝</m:t>
                          </m:r>
                          <m:r>
                            <a:rPr lang="en-US" sz="5400" i="1">
                              <a:solidFill>
                                <a:schemeClr val="bg1"/>
                              </a:solidFill>
                              <a:latin typeface="Cambria Math" panose="02040503050406030204" pitchFamily="18" charset="0"/>
                              <a:cs typeface="NVIDIA Sans" panose="020B0503020203020204" pitchFamily="34" charset="0"/>
                            </a:rPr>
                            <m:t>)</m:t>
                          </m:r>
                        </m:e>
                        <m:sup>
                          <m:r>
                            <a:rPr lang="en-US" sz="5400" i="1">
                              <a:solidFill>
                                <a:schemeClr val="bg1"/>
                              </a:solidFill>
                              <a:latin typeface="Cambria Math" panose="02040503050406030204" pitchFamily="18" charset="0"/>
                              <a:cs typeface="NVIDIA Sans" panose="020B0503020203020204" pitchFamily="34" charset="0"/>
                            </a:rPr>
                            <m:t>𝑛</m:t>
                          </m:r>
                          <m:r>
                            <a:rPr lang="en-US" sz="5400" i="1">
                              <a:solidFill>
                                <a:schemeClr val="bg1"/>
                              </a:solidFill>
                              <a:latin typeface="Cambria Math" panose="02040503050406030204" pitchFamily="18" charset="0"/>
                              <a:cs typeface="NVIDIA Sans" panose="020B0503020203020204" pitchFamily="34" charset="0"/>
                            </a:rPr>
                            <m:t>−</m:t>
                          </m:r>
                          <m:r>
                            <a:rPr lang="en-US" sz="5400" i="1">
                              <a:solidFill>
                                <a:schemeClr val="bg1"/>
                              </a:solidFill>
                              <a:latin typeface="Cambria Math" panose="02040503050406030204" pitchFamily="18" charset="0"/>
                              <a:cs typeface="NVIDIA Sans" panose="020B0503020203020204" pitchFamily="34" charset="0"/>
                            </a:rPr>
                            <m:t>𝑘</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10" name="TextBox 9">
                <a:extLst>
                  <a:ext uri="{FF2B5EF4-FFF2-40B4-BE49-F238E27FC236}">
                    <a16:creationId xmlns:a16="http://schemas.microsoft.com/office/drawing/2014/main" id="{918B0A95-051B-D036-CEC5-A339B93FDC95}"/>
                  </a:ext>
                </a:extLst>
              </p:cNvPr>
              <p:cNvSpPr txBox="1">
                <a:spLocks noRot="1" noChangeAspect="1" noMove="1" noResize="1" noEditPoints="1" noAdjustHandles="1" noChangeArrowheads="1" noChangeShapeType="1" noTextEdit="1"/>
              </p:cNvSpPr>
              <p:nvPr/>
            </p:nvSpPr>
            <p:spPr>
              <a:xfrm>
                <a:off x="14946832" y="6674877"/>
                <a:ext cx="11324382" cy="1673279"/>
              </a:xfrm>
              <a:prstGeom prst="rect">
                <a:avLst/>
              </a:prstGeom>
              <a:blipFill>
                <a:blip r:embed="rId5"/>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CE22CD61-54AA-C6C6-5749-539EBE8EBA6F}"/>
              </a:ext>
            </a:extLst>
          </p:cNvPr>
          <p:cNvGrpSpPr/>
          <p:nvPr/>
        </p:nvGrpSpPr>
        <p:grpSpPr>
          <a:xfrm>
            <a:off x="17751729" y="11552689"/>
            <a:ext cx="16309670" cy="6682337"/>
            <a:chOff x="-8194370" y="12710562"/>
            <a:chExt cx="16309670" cy="6682337"/>
          </a:xfrm>
        </p:grpSpPr>
        <p:pic>
          <p:nvPicPr>
            <p:cNvPr id="14" name="Picture 13" descr="A coin with a dollar sign&#10;&#10;Description automatically generated">
              <a:extLst>
                <a:ext uri="{FF2B5EF4-FFF2-40B4-BE49-F238E27FC236}">
                  <a16:creationId xmlns:a16="http://schemas.microsoft.com/office/drawing/2014/main" id="{A12604E5-6B71-A203-DF46-D63F25F6D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2963" y="12710562"/>
              <a:ext cx="6682337" cy="6682337"/>
            </a:xfrm>
            <a:prstGeom prst="rect">
              <a:avLst/>
            </a:prstGeom>
          </p:spPr>
        </p:pic>
        <p:sp>
          <p:nvSpPr>
            <p:cNvPr id="15" name="Rectangle: Rounded Corners 14">
              <a:extLst>
                <a:ext uri="{FF2B5EF4-FFF2-40B4-BE49-F238E27FC236}">
                  <a16:creationId xmlns:a16="http://schemas.microsoft.com/office/drawing/2014/main" id="{F933E10C-79C0-E5E7-F0DD-BC66AC6D9024}"/>
                </a:ext>
              </a:extLst>
            </p:cNvPr>
            <p:cNvSpPr/>
            <p:nvPr/>
          </p:nvSpPr>
          <p:spPr>
            <a:xfrm>
              <a:off x="-8194370" y="17777459"/>
              <a:ext cx="9086849" cy="1615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4000" dirty="0">
                  <a:solidFill>
                    <a:schemeClr val="bg1"/>
                  </a:solidFill>
                </a:rPr>
                <a:t>A weighted coin flipping through the air like a cartoon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995DE8-EBE9-8ECE-31EA-CE0C99E4A28B}"/>
                  </a:ext>
                </a:extLst>
              </p:cNvPr>
              <p:cNvSpPr txBox="1"/>
              <p:nvPr/>
            </p:nvSpPr>
            <p:spPr>
              <a:xfrm>
                <a:off x="14946832" y="9055005"/>
                <a:ext cx="4669676" cy="15659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 </m:t>
                      </m:r>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ad>
                            <m:radPr>
                              <m:degHide m:val="on"/>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radPr>
                            <m:deg/>
                            <m:e>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𝜋</m:t>
                              </m:r>
                            </m:e>
                          </m:rad>
                          <m:d>
                            <m:d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dPr>
                            <m:e>
                              <m:f>
                                <m:f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𝑛</m:t>
                                  </m:r>
                                </m:num>
                                <m:den>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𝑒</m:t>
                                  </m:r>
                                </m:den>
                              </m:f>
                            </m:e>
                          </m:d>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𝑛</m:t>
                          </m:r>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3" name="TextBox 2">
                <a:extLst>
                  <a:ext uri="{FF2B5EF4-FFF2-40B4-BE49-F238E27FC236}">
                    <a16:creationId xmlns:a16="http://schemas.microsoft.com/office/drawing/2014/main" id="{2A995DE8-EBE9-8ECE-31EA-CE0C99E4A28B}"/>
                  </a:ext>
                </a:extLst>
              </p:cNvPr>
              <p:cNvSpPr txBox="1">
                <a:spLocks noRot="1" noChangeAspect="1" noMove="1" noResize="1" noEditPoints="1" noAdjustHandles="1" noChangeArrowheads="1" noChangeShapeType="1" noTextEdit="1"/>
              </p:cNvSpPr>
              <p:nvPr/>
            </p:nvSpPr>
            <p:spPr>
              <a:xfrm>
                <a:off x="14946832" y="9055005"/>
                <a:ext cx="4669676" cy="156594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DE623B-9188-1E8D-4320-A96EFB8E8088}"/>
                  </a:ext>
                </a:extLst>
              </p:cNvPr>
              <p:cNvSpPr txBox="1"/>
              <p:nvPr/>
            </p:nvSpPr>
            <p:spPr>
              <a:xfrm>
                <a:off x="14946832" y="11327796"/>
                <a:ext cx="9839939" cy="20817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5400" b="0" i="1" smtClean="0">
                              <a:solidFill>
                                <a:schemeClr val="bg1"/>
                              </a:solidFill>
                              <a:latin typeface="Cambria Math" panose="02040503050406030204" pitchFamily="18" charset="0"/>
                              <a:cs typeface="NVIDIA Sans" panose="020B0503020203020204" pitchFamily="34" charset="0"/>
                            </a:rPr>
                          </m:ctrlPr>
                        </m:dPr>
                        <m:e>
                          <m:f>
                            <m:fPr>
                              <m:type m:val="noBar"/>
                              <m:ctrlPr>
                                <a:rPr lang="en-US" sz="5400" b="0" i="1" smtClean="0">
                                  <a:solidFill>
                                    <a:schemeClr val="bg1"/>
                                  </a:solidFill>
                                  <a:latin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cs typeface="NVIDIA Sans" panose="020B0503020203020204" pitchFamily="34" charset="0"/>
                                </a:rPr>
                                <m:t>𝑛</m:t>
                              </m:r>
                            </m:num>
                            <m:den>
                              <m:r>
                                <a:rPr lang="en-US" sz="5400" b="0" i="1" smtClean="0">
                                  <a:solidFill>
                                    <a:schemeClr val="bg1"/>
                                  </a:solidFill>
                                  <a:latin typeface="Cambria Math" panose="02040503050406030204" pitchFamily="18" charset="0"/>
                                  <a:cs typeface="NVIDIA Sans" panose="020B0503020203020204" pitchFamily="34" charset="0"/>
                                </a:rPr>
                                <m:t>𝑘</m:t>
                              </m:r>
                            </m:den>
                          </m:f>
                        </m:e>
                      </m:d>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𝑝</m:t>
                          </m:r>
                        </m:e>
                        <m:sup>
                          <m:r>
                            <a:rPr lang="en-US" sz="5400" b="0" i="1" smtClean="0">
                              <a:solidFill>
                                <a:schemeClr val="bg1"/>
                              </a:solidFill>
                              <a:latin typeface="Cambria Math" panose="02040503050406030204" pitchFamily="18" charset="0"/>
                              <a:cs typeface="NVIDIA Sans" panose="020B0503020203020204" pitchFamily="34" charset="0"/>
                            </a:rPr>
                            <m:t>𝑘</m:t>
                          </m:r>
                        </m:sup>
                      </m:sSup>
                      <m:sSup>
                        <m:sSupPr>
                          <m:ctrlPr>
                            <a:rPr lang="en-US" sz="5400" b="0" i="1" smtClean="0">
                              <a:solidFill>
                                <a:schemeClr val="bg1"/>
                              </a:solidFill>
                              <a:latin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cs typeface="NVIDIA Sans" panose="020B0503020203020204" pitchFamily="34" charset="0"/>
                            </a:rPr>
                            <m:t>𝑞</m:t>
                          </m:r>
                        </m:e>
                        <m:sup>
                          <m:r>
                            <a:rPr lang="en-US" sz="5400" b="0" i="1" smtClean="0">
                              <a:solidFill>
                                <a:schemeClr val="bg1"/>
                              </a:solidFill>
                              <a:latin typeface="Cambria Math" panose="02040503050406030204" pitchFamily="18" charset="0"/>
                              <a:cs typeface="NVIDIA Sans" panose="020B0503020203020204" pitchFamily="34" charset="0"/>
                            </a:rPr>
                            <m:t>𝑛</m:t>
                          </m:r>
                          <m:r>
                            <a:rPr lang="en-US" sz="5400" b="0" i="1" smtClean="0">
                              <a:solidFill>
                                <a:schemeClr val="bg1"/>
                              </a:solidFill>
                              <a:latin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cs typeface="NVIDIA Sans" panose="020B0503020203020204" pitchFamily="34" charset="0"/>
                            </a:rPr>
                            <m:t>𝑘</m:t>
                          </m:r>
                        </m:sup>
                      </m:sSup>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1</m:t>
                          </m:r>
                        </m:num>
                        <m:den>
                          <m:rad>
                            <m:radPr>
                              <m:degHide m:val="on"/>
                              <m:ctrlPr>
                                <a:rPr lang="en-US" sz="540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radPr>
                            <m:deg/>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𝜋</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𝑛𝑝𝑞</m:t>
                              </m:r>
                            </m:e>
                          </m:rad>
                        </m:den>
                      </m:f>
                      <m:sSup>
                        <m:sSupPr>
                          <m:ctrlPr>
                            <a:rPr lang="en-US" sz="540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𝑒</m:t>
                          </m:r>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d>
                                    <m:d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d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𝑛𝑝</m:t>
                                      </m:r>
                                    </m:e>
                                  </m:d>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sup>
                              </m:sSup>
                            </m:num>
                            <m:den>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𝑛𝑝𝑞</m:t>
                              </m:r>
                            </m:den>
                          </m:f>
                        </m:sup>
                      </m:sSup>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5" name="TextBox 4">
                <a:extLst>
                  <a:ext uri="{FF2B5EF4-FFF2-40B4-BE49-F238E27FC236}">
                    <a16:creationId xmlns:a16="http://schemas.microsoft.com/office/drawing/2014/main" id="{DCDE623B-9188-1E8D-4320-A96EFB8E8088}"/>
                  </a:ext>
                </a:extLst>
              </p:cNvPr>
              <p:cNvSpPr txBox="1">
                <a:spLocks noRot="1" noChangeAspect="1" noMove="1" noResize="1" noEditPoints="1" noAdjustHandles="1" noChangeArrowheads="1" noChangeShapeType="1" noTextEdit="1"/>
              </p:cNvSpPr>
              <p:nvPr/>
            </p:nvSpPr>
            <p:spPr>
              <a:xfrm>
                <a:off x="14946832" y="11327796"/>
                <a:ext cx="9839939" cy="20817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E4B547-4E4E-2BF2-4BE8-48354DEC5257}"/>
                  </a:ext>
                </a:extLst>
              </p:cNvPr>
              <p:cNvSpPr txBox="1"/>
              <p:nvPr/>
            </p:nvSpPr>
            <p:spPr>
              <a:xfrm>
                <a:off x="14946832" y="14116432"/>
                <a:ext cx="8525154" cy="1554849"/>
              </a:xfrm>
              <a:prstGeom prst="rect">
                <a:avLst/>
              </a:prstGeom>
              <a:noFill/>
            </p:spPr>
            <p:txBody>
              <a:bodyPr wrap="none" lIns="0" tIns="0" rIns="0" bIns="0" rtlCol="0">
                <a:spAutoFit/>
              </a:bodyPr>
              <a:lstStyle/>
              <a:p>
                <a14:m>
                  <m:oMath xmlns:m="http://schemas.openxmlformats.org/officeDocument/2006/math">
                    <m:r>
                      <a:rPr lang="en-US" sz="5400" i="1" smtClean="0">
                        <a:solidFill>
                          <a:schemeClr val="bg1"/>
                        </a:solidFill>
                        <a:latin typeface="Cambria Math" panose="02040503050406030204" pitchFamily="18" charset="0"/>
                        <a:cs typeface="NVIDIA Sans" panose="020B0503020203020204" pitchFamily="34" charset="0"/>
                      </a:rPr>
                      <m:t>𝑁</m:t>
                    </m:r>
                    <m:d>
                      <m:dPr>
                        <m:ctrlPr>
                          <a:rPr lang="en-US" sz="5400" i="1">
                            <a:solidFill>
                              <a:schemeClr val="bg1"/>
                            </a:solidFill>
                            <a:latin typeface="Cambria Math" panose="02040503050406030204" pitchFamily="18" charset="0"/>
                            <a:cs typeface="NVIDIA Sans" panose="020B0503020203020204" pitchFamily="34" charset="0"/>
                          </a:rPr>
                        </m:ctrlPr>
                      </m:dPr>
                      <m:e>
                        <m:r>
                          <m:rPr>
                            <m:sty m:val="p"/>
                          </m:rPr>
                          <a:rPr lang="en-US" sz="5400" b="0" i="0" smtClean="0">
                            <a:solidFill>
                              <a:schemeClr val="bg1"/>
                            </a:solidFill>
                            <a:latin typeface="Cambria Math" panose="02040503050406030204" pitchFamily="18" charset="0"/>
                            <a:cs typeface="NVIDIA Sans" panose="020B0503020203020204" pitchFamily="34" charset="0"/>
                          </a:rPr>
                          <m:t>x</m:t>
                        </m:r>
                        <m:r>
                          <a:rPr lang="en-US" sz="5400" b="0" i="0" smtClean="0">
                            <a:solidFill>
                              <a:schemeClr val="bg1"/>
                            </a:solidFill>
                            <a:latin typeface="Cambria Math" panose="02040503050406030204" pitchFamily="18" charset="0"/>
                            <a:cs typeface="NVIDIA Sans" panose="020B0503020203020204" pitchFamily="34" charset="0"/>
                          </a:rPr>
                          <m:t>;</m:t>
                        </m:r>
                        <m:r>
                          <m:rPr>
                            <m:sty m:val="p"/>
                          </m:rPr>
                          <a:rPr lang="el-GR"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μ</m:t>
                        </m:r>
                        <m:r>
                          <a:rPr lang="en-US" sz="5400" b="0" i="0"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sup>
                        </m:sSup>
                      </m:e>
                    </m:d>
                    <m:r>
                      <a:rPr lang="en-US" sz="5400" b="1"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rad>
                          <m:radPr>
                            <m:degHide m:val="on"/>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radPr>
                          <m:deg/>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𝜋</m:t>
                            </m:r>
                          </m:e>
                        </m:rad>
                      </m:den>
                    </m:f>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𝑒</m:t>
                        </m:r>
                      </m:e>
                      <m:sup>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1</m:t>
                            </m:r>
                          </m:num>
                          <m:den>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den>
                        </m:f>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d>
                              <m:d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dPr>
                              <m:e>
                                <m:f>
                                  <m:f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𝑥</m:t>
                                    </m:r>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𝜇</m:t>
                                    </m:r>
                                  </m:num>
                                  <m:den>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den>
                                </m:f>
                              </m:e>
                            </m:d>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sup>
                        </m:sSup>
                      </m:sup>
                    </m:sSup>
                  </m:oMath>
                </a14:m>
                <a:r>
                  <a:rPr lang="en-US" sz="5400" dirty="0">
                    <a:solidFill>
                      <a:schemeClr val="bg1"/>
                    </a:solidFill>
                    <a:latin typeface="NVIDIA Sans" panose="020B0503020203020204" pitchFamily="34" charset="0"/>
                    <a:cs typeface="NVIDIA Sans" panose="020B0503020203020204" pitchFamily="34" charset="0"/>
                  </a:rPr>
                  <a:t> </a:t>
                </a:r>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6" name="TextBox 5">
                <a:extLst>
                  <a:ext uri="{FF2B5EF4-FFF2-40B4-BE49-F238E27FC236}">
                    <a16:creationId xmlns:a16="http://schemas.microsoft.com/office/drawing/2014/main" id="{B1E4B547-4E4E-2BF2-4BE8-48354DEC5257}"/>
                  </a:ext>
                </a:extLst>
              </p:cNvPr>
              <p:cNvSpPr txBox="1">
                <a:spLocks noRot="1" noChangeAspect="1" noMove="1" noResize="1" noEditPoints="1" noAdjustHandles="1" noChangeArrowheads="1" noChangeShapeType="1" noTextEdit="1"/>
              </p:cNvSpPr>
              <p:nvPr/>
            </p:nvSpPr>
            <p:spPr>
              <a:xfrm>
                <a:off x="14946832" y="14116432"/>
                <a:ext cx="8525154" cy="15548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0214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69C9A3-29AB-3AE7-9B45-E0C77A49C637}"/>
              </a:ext>
            </a:extLst>
          </p:cNvPr>
          <p:cNvSpPr>
            <a:spLocks noGrp="1"/>
          </p:cNvSpPr>
          <p:nvPr>
            <p:ph type="title"/>
          </p:nvPr>
        </p:nvSpPr>
        <p:spPr>
          <a:xfrm>
            <a:off x="2514600" y="0"/>
            <a:ext cx="31546800" cy="2514601"/>
          </a:xfrm>
        </p:spPr>
        <p:txBody>
          <a:bodyPr/>
          <a:lstStyle/>
          <a:p>
            <a:r>
              <a:rPr lang="en-US" dirty="0"/>
              <a:t>De </a:t>
            </a:r>
            <a:r>
              <a:rPr lang="en-US" dirty="0" err="1"/>
              <a:t>Moivre</a:t>
            </a:r>
            <a:endParaRPr lang="en-US" strike="sngStrike" dirty="0"/>
          </a:p>
        </p:txBody>
      </p:sp>
      <p:sp>
        <p:nvSpPr>
          <p:cNvPr id="2" name="Text Placeholder 17">
            <a:extLst>
              <a:ext uri="{FF2B5EF4-FFF2-40B4-BE49-F238E27FC236}">
                <a16:creationId xmlns:a16="http://schemas.microsoft.com/office/drawing/2014/main" id="{3775F784-E007-DB39-6967-3C860451089D}"/>
              </a:ext>
            </a:extLst>
          </p:cNvPr>
          <p:cNvSpPr>
            <a:spLocks noGrp="1"/>
          </p:cNvSpPr>
          <p:nvPr>
            <p:ph type="body" sz="quarter" idx="10"/>
          </p:nvPr>
        </p:nvSpPr>
        <p:spPr>
          <a:xfrm>
            <a:off x="2514600" y="2487168"/>
            <a:ext cx="31546800" cy="1408176"/>
          </a:xfrm>
        </p:spPr>
        <p:txBody>
          <a:bodyPr/>
          <a:lstStyle/>
          <a:p>
            <a:r>
              <a:rPr lang="en-US" dirty="0"/>
              <a:t>From Coin Flips to Bells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31D848-5ABF-4A31-78EC-C9AFE1F28259}"/>
                  </a:ext>
                </a:extLst>
              </p:cNvPr>
              <p:cNvSpPr txBox="1"/>
              <p:nvPr/>
            </p:nvSpPr>
            <p:spPr>
              <a:xfrm>
                <a:off x="14324271" y="3895344"/>
                <a:ext cx="8525154" cy="1554849"/>
              </a:xfrm>
              <a:prstGeom prst="rect">
                <a:avLst/>
              </a:prstGeom>
              <a:noFill/>
            </p:spPr>
            <p:txBody>
              <a:bodyPr wrap="none" lIns="0" tIns="0" rIns="0" bIns="0" rtlCol="0">
                <a:spAutoFit/>
              </a:bodyPr>
              <a:lstStyle/>
              <a:p>
                <a14:m>
                  <m:oMath xmlns:m="http://schemas.openxmlformats.org/officeDocument/2006/math">
                    <m:r>
                      <a:rPr lang="en-US" sz="5400" i="1" smtClean="0">
                        <a:solidFill>
                          <a:schemeClr val="bg1"/>
                        </a:solidFill>
                        <a:latin typeface="Cambria Math" panose="02040503050406030204" pitchFamily="18" charset="0"/>
                        <a:cs typeface="NVIDIA Sans" panose="020B0503020203020204" pitchFamily="34" charset="0"/>
                      </a:rPr>
                      <m:t>𝑁</m:t>
                    </m:r>
                    <m:d>
                      <m:dPr>
                        <m:ctrlPr>
                          <a:rPr lang="en-US" sz="5400" i="1">
                            <a:solidFill>
                              <a:schemeClr val="bg1"/>
                            </a:solidFill>
                            <a:latin typeface="Cambria Math" panose="02040503050406030204" pitchFamily="18" charset="0"/>
                            <a:cs typeface="NVIDIA Sans" panose="020B0503020203020204" pitchFamily="34" charset="0"/>
                          </a:rPr>
                        </m:ctrlPr>
                      </m:dPr>
                      <m:e>
                        <m:r>
                          <m:rPr>
                            <m:sty m:val="p"/>
                          </m:rPr>
                          <a:rPr lang="en-US" sz="5400" b="0" i="0" smtClean="0">
                            <a:solidFill>
                              <a:schemeClr val="bg1"/>
                            </a:solidFill>
                            <a:latin typeface="Cambria Math" panose="02040503050406030204" pitchFamily="18" charset="0"/>
                            <a:cs typeface="NVIDIA Sans" panose="020B0503020203020204" pitchFamily="34" charset="0"/>
                          </a:rPr>
                          <m:t>x</m:t>
                        </m:r>
                        <m:r>
                          <a:rPr lang="en-US" sz="5400" b="0" i="0" smtClean="0">
                            <a:solidFill>
                              <a:schemeClr val="bg1"/>
                            </a:solidFill>
                            <a:latin typeface="Cambria Math" panose="02040503050406030204" pitchFamily="18" charset="0"/>
                            <a:cs typeface="NVIDIA Sans" panose="020B0503020203020204" pitchFamily="34" charset="0"/>
                          </a:rPr>
                          <m:t>;</m:t>
                        </m:r>
                        <m:r>
                          <m:rPr>
                            <m:sty m:val="p"/>
                          </m:rPr>
                          <a:rPr lang="el-GR"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μ</m:t>
                        </m:r>
                        <m:r>
                          <a:rPr lang="en-US" sz="5400" b="0" i="0"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sup>
                        </m:sSup>
                      </m:e>
                    </m:d>
                    <m:r>
                      <a:rPr lang="en-US" sz="5400" b="1"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1</m:t>
                        </m:r>
                      </m:num>
                      <m:den>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rad>
                          <m:radPr>
                            <m:degHide m:val="on"/>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radPr>
                          <m:deg/>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𝜋</m:t>
                            </m:r>
                          </m:e>
                        </m:rad>
                      </m:den>
                    </m:f>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𝑒</m:t>
                        </m:r>
                      </m:e>
                      <m:sup>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1</m:t>
                            </m:r>
                          </m:num>
                          <m:den>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den>
                        </m:f>
                        <m:sSup>
                          <m:sSup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sSupPr>
                          <m:e>
                            <m:d>
                              <m:d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dPr>
                              <m:e>
                                <m:f>
                                  <m:fPr>
                                    <m:ctrlP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𝑥</m:t>
                                    </m:r>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𝜇</m:t>
                                    </m:r>
                                  </m:num>
                                  <m:den>
                                    <m:r>
                                      <a:rPr lang="en-US" sz="54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den>
                                </m:f>
                              </m:e>
                            </m:d>
                          </m:e>
                          <m:sup>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2</m:t>
                            </m:r>
                          </m:sup>
                        </m:sSup>
                      </m:sup>
                    </m:sSup>
                  </m:oMath>
                </a14:m>
                <a:r>
                  <a:rPr lang="en-US" sz="5400" dirty="0">
                    <a:solidFill>
                      <a:schemeClr val="bg1"/>
                    </a:solidFill>
                    <a:latin typeface="NVIDIA Sans" panose="020B0503020203020204" pitchFamily="34" charset="0"/>
                    <a:cs typeface="NVIDIA Sans" panose="020B0503020203020204" pitchFamily="34" charset="0"/>
                  </a:rPr>
                  <a:t> </a:t>
                </a:r>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6" name="TextBox 5">
                <a:extLst>
                  <a:ext uri="{FF2B5EF4-FFF2-40B4-BE49-F238E27FC236}">
                    <a16:creationId xmlns:a16="http://schemas.microsoft.com/office/drawing/2014/main" id="{3A31D848-5ABF-4A31-78EC-C9AFE1F28259}"/>
                  </a:ext>
                </a:extLst>
              </p:cNvPr>
              <p:cNvSpPr txBox="1">
                <a:spLocks noRot="1" noChangeAspect="1" noMove="1" noResize="1" noEditPoints="1" noAdjustHandles="1" noChangeArrowheads="1" noChangeShapeType="1" noTextEdit="1"/>
              </p:cNvSpPr>
              <p:nvPr/>
            </p:nvSpPr>
            <p:spPr>
              <a:xfrm>
                <a:off x="14324271" y="3895344"/>
                <a:ext cx="8525154" cy="1554849"/>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2000283C-8E37-6BF1-DDA9-763E261A7B4B}"/>
              </a:ext>
            </a:extLst>
          </p:cNvPr>
          <p:cNvGrpSpPr/>
          <p:nvPr/>
        </p:nvGrpSpPr>
        <p:grpSpPr>
          <a:xfrm>
            <a:off x="7011991" y="10244670"/>
            <a:ext cx="22552017" cy="8906682"/>
            <a:chOff x="5925362" y="10850483"/>
            <a:chExt cx="22552017" cy="8906682"/>
          </a:xfrm>
        </p:grpSpPr>
        <p:grpSp>
          <p:nvGrpSpPr>
            <p:cNvPr id="9" name="Group 8">
              <a:extLst>
                <a:ext uri="{FF2B5EF4-FFF2-40B4-BE49-F238E27FC236}">
                  <a16:creationId xmlns:a16="http://schemas.microsoft.com/office/drawing/2014/main" id="{38938F77-CBF3-2A10-0AD5-82E4B5ED0952}"/>
                </a:ext>
              </a:extLst>
            </p:cNvPr>
            <p:cNvGrpSpPr/>
            <p:nvPr/>
          </p:nvGrpSpPr>
          <p:grpSpPr>
            <a:xfrm>
              <a:off x="18682287" y="11883284"/>
              <a:ext cx="9795092" cy="5663381"/>
              <a:chOff x="18089525" y="12005186"/>
              <a:chExt cx="9795092" cy="5663381"/>
            </a:xfrm>
          </p:grpSpPr>
          <p:pic>
            <p:nvPicPr>
              <p:cNvPr id="16" name="Picture 15">
                <a:extLst>
                  <a:ext uri="{FF2B5EF4-FFF2-40B4-BE49-F238E27FC236}">
                    <a16:creationId xmlns:a16="http://schemas.microsoft.com/office/drawing/2014/main" id="{7D99F525-08EE-72B6-1619-3D961BB7C43B}"/>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2038542" y="12005186"/>
                <a:ext cx="5846075" cy="5663381"/>
              </a:xfrm>
              <a:prstGeom prst="rect">
                <a:avLst/>
              </a:prstGeom>
            </p:spPr>
          </p:pic>
          <p:sp>
            <p:nvSpPr>
              <p:cNvPr id="17" name="Arrow: Right 16">
                <a:extLst>
                  <a:ext uri="{FF2B5EF4-FFF2-40B4-BE49-F238E27FC236}">
                    <a16:creationId xmlns:a16="http://schemas.microsoft.com/office/drawing/2014/main" id="{E9E7CF37-8F6F-A4D2-4531-053F20CCF44C}"/>
                  </a:ext>
                </a:extLst>
              </p:cNvPr>
              <p:cNvSpPr/>
              <p:nvPr/>
            </p:nvSpPr>
            <p:spPr>
              <a:xfrm>
                <a:off x="18089525" y="13922476"/>
                <a:ext cx="3067665" cy="18288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pic>
          <p:nvPicPr>
            <p:cNvPr id="12" name="Picture 11" descr="A green and black diagram&#10;&#10;Description automatically generated">
              <a:extLst>
                <a:ext uri="{FF2B5EF4-FFF2-40B4-BE49-F238E27FC236}">
                  <a16:creationId xmlns:a16="http://schemas.microsoft.com/office/drawing/2014/main" id="{EA91928F-B4B2-0A5C-2DB4-54E923ED4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5362" y="10850483"/>
              <a:ext cx="11875574" cy="8906682"/>
            </a:xfrm>
            <a:prstGeom prst="rect">
              <a:avLst/>
            </a:prstGeom>
          </p:spPr>
        </p:pic>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6D0D2A0-5EF9-6A8A-CB0D-BBFD94057884}"/>
                  </a:ext>
                </a:extLst>
              </p:cNvPr>
              <p:cNvSpPr txBox="1"/>
              <p:nvPr/>
            </p:nvSpPr>
            <p:spPr>
              <a:xfrm>
                <a:off x="6869982" y="6298744"/>
                <a:ext cx="8041047" cy="830997"/>
              </a:xfrm>
              <a:prstGeom prst="rect">
                <a:avLst/>
              </a:prstGeom>
              <a:noFill/>
            </p:spPr>
            <p:txBody>
              <a:bodyPr wrap="none" lIns="0" tIns="0" rIns="0" bIns="0" rtlCol="0">
                <a:spAutoFit/>
              </a:bodyPr>
              <a:lstStyle/>
              <a:p>
                <a14:m>
                  <m:oMath xmlns:m="http://schemas.openxmlformats.org/officeDocument/2006/math">
                    <m:r>
                      <a:rPr lang="en-US" sz="540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𝜇</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𝑚𝑒𝑎𝑛</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𝑎</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𝑎</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𝑎𝑣𝑒𝑟𝑎𝑔𝑒</m:t>
                    </m:r>
                  </m:oMath>
                </a14:m>
                <a:r>
                  <a:rPr lang="en-US" sz="5400" dirty="0">
                    <a:solidFill>
                      <a:schemeClr val="bg1"/>
                    </a:solidFill>
                    <a:latin typeface="NVIDIA Sans" panose="020B0503020203020204" pitchFamily="34" charset="0"/>
                    <a:cs typeface="NVIDIA Sans" panose="020B0503020203020204" pitchFamily="34" charset="0"/>
                  </a:rPr>
                  <a:t> </a:t>
                </a:r>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20" name="TextBox 19">
                <a:extLst>
                  <a:ext uri="{FF2B5EF4-FFF2-40B4-BE49-F238E27FC236}">
                    <a16:creationId xmlns:a16="http://schemas.microsoft.com/office/drawing/2014/main" id="{B6D0D2A0-5EF9-6A8A-CB0D-BBFD94057884}"/>
                  </a:ext>
                </a:extLst>
              </p:cNvPr>
              <p:cNvSpPr txBox="1">
                <a:spLocks noRot="1" noChangeAspect="1" noMove="1" noResize="1" noEditPoints="1" noAdjustHandles="1" noChangeArrowheads="1" noChangeShapeType="1" noTextEdit="1"/>
              </p:cNvSpPr>
              <p:nvPr/>
            </p:nvSpPr>
            <p:spPr>
              <a:xfrm>
                <a:off x="6869982" y="6298744"/>
                <a:ext cx="8041047" cy="83099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56DDBE7-C345-CD69-AC36-0291D37574D6}"/>
                  </a:ext>
                </a:extLst>
              </p:cNvPr>
              <p:cNvSpPr txBox="1"/>
              <p:nvPr/>
            </p:nvSpPr>
            <p:spPr>
              <a:xfrm>
                <a:off x="18586848" y="6298745"/>
                <a:ext cx="1199552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𝑠𝑡𝑎𝑛𝑑𝑎𝑟𝑑</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𝑑𝑒𝑣𝑎𝑖𝑡𝑖𝑜𝑛</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𝑎</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𝑘</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𝑎</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𝑠𝑝𝑟𝑒𝑎𝑑</m:t>
                      </m:r>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21" name="TextBox 20">
                <a:extLst>
                  <a:ext uri="{FF2B5EF4-FFF2-40B4-BE49-F238E27FC236}">
                    <a16:creationId xmlns:a16="http://schemas.microsoft.com/office/drawing/2014/main" id="{F56DDBE7-C345-CD69-AC36-0291D37574D6}"/>
                  </a:ext>
                </a:extLst>
              </p:cNvPr>
              <p:cNvSpPr txBox="1">
                <a:spLocks noRot="1" noChangeAspect="1" noMove="1" noResize="1" noEditPoints="1" noAdjustHandles="1" noChangeArrowheads="1" noChangeShapeType="1" noTextEdit="1"/>
              </p:cNvSpPr>
              <p:nvPr/>
            </p:nvSpPr>
            <p:spPr>
              <a:xfrm>
                <a:off x="18586848" y="6298745"/>
                <a:ext cx="11995528" cy="83099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18B866-B69D-3D14-8F7A-F10D0E43D11E}"/>
                  </a:ext>
                </a:extLst>
              </p:cNvPr>
              <p:cNvSpPr txBox="1"/>
              <p:nvPr/>
            </p:nvSpPr>
            <p:spPr>
              <a:xfrm>
                <a:off x="15910367" y="7978294"/>
                <a:ext cx="3193310" cy="1417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𝑧</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m:t>
                      </m:r>
                      <m:f>
                        <m:fPr>
                          <m:ctrlP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ctrlPr>
                        </m:fPr>
                        <m:num>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𝑥</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 −</m:t>
                          </m:r>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𝜇</m:t>
                          </m:r>
                        </m:num>
                        <m:den>
                          <m:r>
                            <a:rPr lang="en-US" sz="5400" b="0" i="1" smtClean="0">
                              <a:solidFill>
                                <a:schemeClr val="bg1"/>
                              </a:solidFill>
                              <a:latin typeface="Cambria Math" panose="02040503050406030204" pitchFamily="18" charset="0"/>
                              <a:ea typeface="Cambria Math" panose="02040503050406030204" pitchFamily="18" charset="0"/>
                              <a:cs typeface="NVIDIA Sans" panose="020B0503020203020204" pitchFamily="34" charset="0"/>
                            </a:rPr>
                            <m:t>𝜎</m:t>
                          </m:r>
                        </m:den>
                      </m:f>
                    </m:oMath>
                  </m:oMathPara>
                </a14:m>
                <a:endParaRPr lang="en-US" sz="5400" dirty="0" err="1">
                  <a:solidFill>
                    <a:schemeClr val="bg1"/>
                  </a:solidFill>
                  <a:latin typeface="NVIDIA Sans" panose="020B0503020203020204" pitchFamily="34" charset="0"/>
                  <a:cs typeface="NVIDIA Sans" panose="020B0503020203020204" pitchFamily="34" charset="0"/>
                </a:endParaRPr>
              </a:p>
            </p:txBody>
          </p:sp>
        </mc:Choice>
        <mc:Fallback xmlns="">
          <p:sp>
            <p:nvSpPr>
              <p:cNvPr id="22" name="TextBox 21">
                <a:extLst>
                  <a:ext uri="{FF2B5EF4-FFF2-40B4-BE49-F238E27FC236}">
                    <a16:creationId xmlns:a16="http://schemas.microsoft.com/office/drawing/2014/main" id="{0F18B866-B69D-3D14-8F7A-F10D0E43D11E}"/>
                  </a:ext>
                </a:extLst>
              </p:cNvPr>
              <p:cNvSpPr txBox="1">
                <a:spLocks noRot="1" noChangeAspect="1" noMove="1" noResize="1" noEditPoints="1" noAdjustHandles="1" noChangeArrowheads="1" noChangeShapeType="1" noTextEdit="1"/>
              </p:cNvSpPr>
              <p:nvPr/>
            </p:nvSpPr>
            <p:spPr>
              <a:xfrm>
                <a:off x="15910367" y="7978294"/>
                <a:ext cx="3193310" cy="141782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07206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The Imitation Game</a:t>
            </a:r>
          </a:p>
        </p:txBody>
      </p:sp>
      <p:sp>
        <p:nvSpPr>
          <p:cNvPr id="5" name="Text Placeholder 4">
            <a:extLst>
              <a:ext uri="{FF2B5EF4-FFF2-40B4-BE49-F238E27FC236}">
                <a16:creationId xmlns:a16="http://schemas.microsoft.com/office/drawing/2014/main" id="{BA2D165F-11C0-0404-1AE7-8A7DA79132AD}"/>
              </a:ext>
            </a:extLst>
          </p:cNvPr>
          <p:cNvSpPr>
            <a:spLocks noGrp="1"/>
          </p:cNvSpPr>
          <p:nvPr>
            <p:ph type="body" sz="quarter" idx="10"/>
          </p:nvPr>
        </p:nvSpPr>
        <p:spPr/>
        <p:txBody>
          <a:bodyPr/>
          <a:lstStyle/>
          <a:p>
            <a:r>
              <a:rPr lang="en-US"/>
              <a:t>A.K.A The Turing Test</a:t>
            </a:r>
          </a:p>
        </p:txBody>
      </p:sp>
      <p:pic>
        <p:nvPicPr>
          <p:cNvPr id="7" name="Picture 6" descr="Two robots looking at each other&#10;&#10;Description automatically generated">
            <a:extLst>
              <a:ext uri="{FF2B5EF4-FFF2-40B4-BE49-F238E27FC236}">
                <a16:creationId xmlns:a16="http://schemas.microsoft.com/office/drawing/2014/main" id="{2D2E7557-D1C6-28D3-21E6-7BB5C6958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3682855"/>
            <a:ext cx="25206960" cy="14403977"/>
          </a:xfrm>
          <a:prstGeom prst="rect">
            <a:avLst/>
          </a:prstGeom>
        </p:spPr>
      </p:pic>
      <p:sp>
        <p:nvSpPr>
          <p:cNvPr id="10" name="Rectangle: Rounded Corners 9">
            <a:extLst>
              <a:ext uri="{FF2B5EF4-FFF2-40B4-BE49-F238E27FC236}">
                <a16:creationId xmlns:a16="http://schemas.microsoft.com/office/drawing/2014/main" id="{392D5B26-894F-25DC-889A-B0402FE23EDF}"/>
              </a:ext>
            </a:extLst>
          </p:cNvPr>
          <p:cNvSpPr/>
          <p:nvPr/>
        </p:nvSpPr>
        <p:spPr>
          <a:xfrm>
            <a:off x="5364480" y="18086832"/>
            <a:ext cx="25206960" cy="1615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A robot looks in a mirror and the reflection is human, cyberpunk</a:t>
            </a:r>
          </a:p>
        </p:txBody>
      </p:sp>
    </p:spTree>
    <p:extLst>
      <p:ext uri="{BB962C8B-B14F-4D97-AF65-F5344CB8AC3E}">
        <p14:creationId xmlns:p14="http://schemas.microsoft.com/office/powerpoint/2010/main" val="414176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EE75-CE2A-9325-738D-1BDAF98C72B0}"/>
              </a:ext>
            </a:extLst>
          </p:cNvPr>
          <p:cNvSpPr>
            <a:spLocks noGrp="1"/>
          </p:cNvSpPr>
          <p:nvPr>
            <p:ph type="title"/>
          </p:nvPr>
        </p:nvSpPr>
        <p:spPr/>
        <p:txBody>
          <a:bodyPr/>
          <a:lstStyle/>
          <a:p>
            <a:r>
              <a:rPr lang="en-US"/>
              <a:t>IBM 704</a:t>
            </a:r>
          </a:p>
        </p:txBody>
      </p:sp>
      <p:sp>
        <p:nvSpPr>
          <p:cNvPr id="3" name="Text Placeholder 2">
            <a:extLst>
              <a:ext uri="{FF2B5EF4-FFF2-40B4-BE49-F238E27FC236}">
                <a16:creationId xmlns:a16="http://schemas.microsoft.com/office/drawing/2014/main" id="{D02F67F1-9C38-9116-9392-FFF783B29566}"/>
              </a:ext>
            </a:extLst>
          </p:cNvPr>
          <p:cNvSpPr>
            <a:spLocks noGrp="1"/>
          </p:cNvSpPr>
          <p:nvPr>
            <p:ph type="body" sz="quarter" idx="10"/>
          </p:nvPr>
        </p:nvSpPr>
        <p:spPr/>
        <p:txBody>
          <a:bodyPr/>
          <a:lstStyle/>
          <a:p>
            <a:r>
              <a:rPr lang="en-US"/>
              <a:t>The First Singing Computer</a:t>
            </a:r>
          </a:p>
        </p:txBody>
      </p:sp>
      <p:pic>
        <p:nvPicPr>
          <p:cNvPr id="1026" name="Picture 2">
            <a:extLst>
              <a:ext uri="{FF2B5EF4-FFF2-40B4-BE49-F238E27FC236}">
                <a16:creationId xmlns:a16="http://schemas.microsoft.com/office/drawing/2014/main" id="{398354D0-1C43-1F42-A219-29E93AB68E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915"/>
          <a:stretch/>
        </p:blipFill>
        <p:spPr bwMode="auto">
          <a:xfrm>
            <a:off x="7583839" y="3895344"/>
            <a:ext cx="21408321" cy="1502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003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EE75-CE2A-9325-738D-1BDAF98C72B0}"/>
              </a:ext>
            </a:extLst>
          </p:cNvPr>
          <p:cNvSpPr>
            <a:spLocks noGrp="1"/>
          </p:cNvSpPr>
          <p:nvPr>
            <p:ph type="title"/>
          </p:nvPr>
        </p:nvSpPr>
        <p:spPr/>
        <p:txBody>
          <a:bodyPr/>
          <a:lstStyle/>
          <a:p>
            <a:r>
              <a:rPr lang="en-US"/>
              <a:t>Eliza</a:t>
            </a:r>
          </a:p>
        </p:txBody>
      </p:sp>
      <p:sp>
        <p:nvSpPr>
          <p:cNvPr id="3" name="Text Placeholder 2">
            <a:extLst>
              <a:ext uri="{FF2B5EF4-FFF2-40B4-BE49-F238E27FC236}">
                <a16:creationId xmlns:a16="http://schemas.microsoft.com/office/drawing/2014/main" id="{D02F67F1-9C38-9116-9392-FFF783B29566}"/>
              </a:ext>
            </a:extLst>
          </p:cNvPr>
          <p:cNvSpPr>
            <a:spLocks noGrp="1"/>
          </p:cNvSpPr>
          <p:nvPr>
            <p:ph type="body" sz="quarter" idx="10"/>
          </p:nvPr>
        </p:nvSpPr>
        <p:spPr/>
        <p:txBody>
          <a:bodyPr/>
          <a:lstStyle/>
          <a:p>
            <a:r>
              <a:rPr lang="en-US"/>
              <a:t>The First Gen AI Chatbot?</a:t>
            </a:r>
          </a:p>
        </p:txBody>
      </p:sp>
      <p:pic>
        <p:nvPicPr>
          <p:cNvPr id="5" name="Picture 4">
            <a:extLst>
              <a:ext uri="{FF2B5EF4-FFF2-40B4-BE49-F238E27FC236}">
                <a16:creationId xmlns:a16="http://schemas.microsoft.com/office/drawing/2014/main" id="{BCD351D5-710D-8BEA-5EDA-DCACE6051681}"/>
              </a:ext>
            </a:extLst>
          </p:cNvPr>
          <p:cNvPicPr>
            <a:picLocks noChangeAspect="1"/>
          </p:cNvPicPr>
          <p:nvPr/>
        </p:nvPicPr>
        <p:blipFill>
          <a:blip r:embed="rId3"/>
          <a:stretch>
            <a:fillRect/>
          </a:stretch>
        </p:blipFill>
        <p:spPr>
          <a:xfrm>
            <a:off x="7886571" y="3535799"/>
            <a:ext cx="20802858" cy="14551033"/>
          </a:xfrm>
          <a:prstGeom prst="rect">
            <a:avLst/>
          </a:prstGeom>
        </p:spPr>
      </p:pic>
    </p:spTree>
    <p:extLst>
      <p:ext uri="{BB962C8B-B14F-4D97-AF65-F5344CB8AC3E}">
        <p14:creationId xmlns:p14="http://schemas.microsoft.com/office/powerpoint/2010/main" val="3922552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p:txBody>
          <a:bodyPr/>
          <a:lstStyle/>
          <a:p>
            <a:r>
              <a:rPr lang="en-US"/>
              <a:t>Generative AI of the 70’s, 80’s and 90s?</a:t>
            </a:r>
          </a:p>
        </p:txBody>
      </p:sp>
      <p:sp>
        <p:nvSpPr>
          <p:cNvPr id="8" name="Content Placeholder 7">
            <a:extLst>
              <a:ext uri="{FF2B5EF4-FFF2-40B4-BE49-F238E27FC236}">
                <a16:creationId xmlns:a16="http://schemas.microsoft.com/office/drawing/2014/main" id="{76521783-70E6-4766-9381-092D4787E3FB}"/>
              </a:ext>
            </a:extLst>
          </p:cNvPr>
          <p:cNvSpPr>
            <a:spLocks noGrp="1"/>
          </p:cNvSpPr>
          <p:nvPr>
            <p:ph idx="1"/>
          </p:nvPr>
        </p:nvSpPr>
        <p:spPr/>
        <p:txBody>
          <a:bodyPr/>
          <a:lstStyle/>
          <a:p>
            <a:r>
              <a:rPr lang="en-US"/>
              <a:t>Electronic music</a:t>
            </a:r>
          </a:p>
          <a:p>
            <a:r>
              <a:rPr lang="en-US"/>
              <a:t>Video games graphics</a:t>
            </a:r>
          </a:p>
          <a:p>
            <a:r>
              <a:rPr lang="en-US"/>
              <a:t>Video game AI</a:t>
            </a:r>
          </a:p>
          <a:p>
            <a:r>
              <a:rPr lang="en-US"/>
              <a:t>Computer animation</a:t>
            </a:r>
          </a:p>
          <a:p>
            <a:r>
              <a:rPr lang="en-US"/>
              <a:t>Instant messaging chatbots</a:t>
            </a:r>
          </a:p>
        </p:txBody>
      </p:sp>
      <p:sp>
        <p:nvSpPr>
          <p:cNvPr id="12" name="Rectangle: Rounded Corners 11">
            <a:extLst>
              <a:ext uri="{FF2B5EF4-FFF2-40B4-BE49-F238E27FC236}">
                <a16:creationId xmlns:a16="http://schemas.microsoft.com/office/drawing/2014/main" id="{A71F5711-4CA7-B5CA-4A6E-0EC6988CDA9E}"/>
              </a:ext>
            </a:extLst>
          </p:cNvPr>
          <p:cNvSpPr/>
          <p:nvPr/>
        </p:nvSpPr>
        <p:spPr>
          <a:xfrm>
            <a:off x="16767123" y="18945281"/>
            <a:ext cx="13601945" cy="1615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sz="4000">
                <a:solidFill>
                  <a:schemeClr val="bg1"/>
                </a:solidFill>
              </a:rPr>
              <a:t>An 80’s arcade with lots of machines</a:t>
            </a:r>
          </a:p>
        </p:txBody>
      </p:sp>
      <p:pic>
        <p:nvPicPr>
          <p:cNvPr id="6" name="Picture Placeholder 5" descr="A group of arcade machines&#10;&#10;Description automatically generated">
            <a:extLst>
              <a:ext uri="{FF2B5EF4-FFF2-40B4-BE49-F238E27FC236}">
                <a16:creationId xmlns:a16="http://schemas.microsoft.com/office/drawing/2014/main" id="{C1A40E14-0626-6636-573F-2669305DDD5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268" b="1268"/>
          <a:stretch>
            <a:fillRect/>
          </a:stretch>
        </p:blipFill>
        <p:spPr/>
      </p:pic>
      <p:sp>
        <p:nvSpPr>
          <p:cNvPr id="4" name="Text Placeholder 3">
            <a:extLst>
              <a:ext uri="{FF2B5EF4-FFF2-40B4-BE49-F238E27FC236}">
                <a16:creationId xmlns:a16="http://schemas.microsoft.com/office/drawing/2014/main" id="{03137382-6CC0-994F-6D34-E99BF951AD4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3435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a:t>The Rise of Neural Networks</a:t>
            </a:r>
          </a:p>
        </p:txBody>
      </p:sp>
    </p:spTree>
    <p:extLst>
      <p:ext uri="{BB962C8B-B14F-4D97-AF65-F5344CB8AC3E}">
        <p14:creationId xmlns:p14="http://schemas.microsoft.com/office/powerpoint/2010/main" val="1962404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5AC8C1-8675-4762-89BF-D102E5127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GenAI_slides1</Template>
  <TotalTime>1528</TotalTime>
  <Words>4410</Words>
  <Application>Microsoft Office PowerPoint</Application>
  <PresentationFormat>Custom</PresentationFormat>
  <Paragraphs>1048</Paragraphs>
  <Slides>50</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Linux Libertine</vt:lpstr>
      <vt:lpstr>Arial</vt:lpstr>
      <vt:lpstr>Cambria Math</vt:lpstr>
      <vt:lpstr>NVIDIA Sans</vt:lpstr>
      <vt:lpstr>NVIDIA Sans Light</vt:lpstr>
      <vt:lpstr>NVIDIA Sans Medium</vt:lpstr>
      <vt:lpstr>Roboto Mono</vt:lpstr>
      <vt:lpstr>Trebuchet MS</vt:lpstr>
      <vt:lpstr>Title Only</vt:lpstr>
      <vt:lpstr>Generative AI with Diffusion Models</vt:lpstr>
      <vt:lpstr>PowerPoint Presentation</vt:lpstr>
      <vt:lpstr>Prerequisites</vt:lpstr>
      <vt:lpstr>PowerPoint Presentation</vt:lpstr>
      <vt:lpstr>The Imitation Game</vt:lpstr>
      <vt:lpstr>IBM 704</vt:lpstr>
      <vt:lpstr>Eliza</vt:lpstr>
      <vt:lpstr>Generative AI of the 70’s, 80’s and 90s?</vt:lpstr>
      <vt:lpstr>PowerPoint Presentation</vt:lpstr>
      <vt:lpstr>Deep Dreaming</vt:lpstr>
      <vt:lpstr>GANs</vt:lpstr>
      <vt:lpstr>GANs</vt:lpstr>
      <vt:lpstr>GANs</vt:lpstr>
      <vt:lpstr>GANs</vt:lpstr>
      <vt:lpstr>GANs</vt:lpstr>
      <vt:lpstr>Image Segmentation</vt:lpstr>
      <vt:lpstr>Image Segmentation + GANs</vt:lpstr>
      <vt:lpstr>PowerPoint Presentation</vt:lpstr>
      <vt:lpstr>GANs</vt:lpstr>
      <vt:lpstr>GANs U-Nets</vt:lpstr>
      <vt:lpstr>U-Nets</vt:lpstr>
      <vt:lpstr>PowerPoint Presentation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Transposed Convolution</vt:lpstr>
      <vt:lpstr>Image Resizing</vt:lpstr>
      <vt:lpstr>Image Resizing</vt:lpstr>
      <vt:lpstr>Deconvolution?</vt:lpstr>
      <vt:lpstr>PowerPoint Presentation</vt:lpstr>
      <vt:lpstr>FashionMNIST</vt:lpstr>
      <vt:lpstr>Hypothesis: Generate an image from Noise</vt:lpstr>
      <vt:lpstr>The Experiment</vt:lpstr>
      <vt:lpstr>PowerPoint Presentation</vt:lpstr>
      <vt:lpstr>PowerPoint Presentation</vt:lpstr>
      <vt:lpstr>De Moivre</vt:lpstr>
      <vt:lpstr>De Moivre</vt:lpstr>
      <vt:lpstr>De Moivre</vt:lpstr>
      <vt:lpstr>De Moivre</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7</cp:revision>
  <dcterms:created xsi:type="dcterms:W3CDTF">2023-09-14T23:38:20Z</dcterms:created>
  <dcterms:modified xsi:type="dcterms:W3CDTF">2023-10-13T00:26:25Z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